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52"/>
  </p:notesMasterIdLst>
  <p:handoutMasterIdLst>
    <p:handoutMasterId r:id="rId53"/>
  </p:handoutMasterIdLst>
  <p:sldIdLst>
    <p:sldId id="257" r:id="rId2"/>
    <p:sldId id="259" r:id="rId3"/>
    <p:sldId id="298" r:id="rId4"/>
    <p:sldId id="260" r:id="rId5"/>
    <p:sldId id="261" r:id="rId6"/>
    <p:sldId id="271" r:id="rId7"/>
    <p:sldId id="272" r:id="rId8"/>
    <p:sldId id="274" r:id="rId9"/>
    <p:sldId id="275" r:id="rId10"/>
    <p:sldId id="269" r:id="rId11"/>
    <p:sldId id="262" r:id="rId12"/>
    <p:sldId id="267" r:id="rId13"/>
    <p:sldId id="276" r:id="rId14"/>
    <p:sldId id="287" r:id="rId15"/>
    <p:sldId id="277" r:id="rId16"/>
    <p:sldId id="278" r:id="rId17"/>
    <p:sldId id="288" r:id="rId18"/>
    <p:sldId id="279" r:id="rId19"/>
    <p:sldId id="280" r:id="rId20"/>
    <p:sldId id="299" r:id="rId21"/>
    <p:sldId id="284" r:id="rId22"/>
    <p:sldId id="290" r:id="rId23"/>
    <p:sldId id="295" r:id="rId24"/>
    <p:sldId id="294" r:id="rId25"/>
    <p:sldId id="293" r:id="rId26"/>
    <p:sldId id="292" r:id="rId27"/>
    <p:sldId id="291" r:id="rId28"/>
    <p:sldId id="289" r:id="rId29"/>
    <p:sldId id="285" r:id="rId30"/>
    <p:sldId id="321" r:id="rId31"/>
    <p:sldId id="322" r:id="rId32"/>
    <p:sldId id="323" r:id="rId33"/>
    <p:sldId id="297" r:id="rId34"/>
    <p:sldId id="306" r:id="rId35"/>
    <p:sldId id="307" r:id="rId36"/>
    <p:sldId id="308" r:id="rId37"/>
    <p:sldId id="305" r:id="rId38"/>
    <p:sldId id="302" r:id="rId39"/>
    <p:sldId id="303" r:id="rId40"/>
    <p:sldId id="309" r:id="rId41"/>
    <p:sldId id="310" r:id="rId42"/>
    <p:sldId id="300" r:id="rId43"/>
    <p:sldId id="311" r:id="rId44"/>
    <p:sldId id="312" r:id="rId45"/>
    <p:sldId id="314" r:id="rId46"/>
    <p:sldId id="315" r:id="rId47"/>
    <p:sldId id="316" r:id="rId48"/>
    <p:sldId id="319" r:id="rId49"/>
    <p:sldId id="320" r:id="rId50"/>
    <p:sldId id="296" r:id="rId5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249" userDrawn="1">
          <p15:clr>
            <a:srgbClr val="A4A3A4"/>
          </p15:clr>
        </p15:guide>
        <p15:guide id="5" pos="5511" userDrawn="1">
          <p15:clr>
            <a:srgbClr val="A4A3A4"/>
          </p15:clr>
        </p15:guide>
        <p15:guide id="9" orient="horz" pos="667" userDrawn="1">
          <p15:clr>
            <a:srgbClr val="A4A3A4"/>
          </p15:clr>
        </p15:guide>
        <p15:guide id="10" orient="horz" pos="2935" userDrawn="1">
          <p15:clr>
            <a:srgbClr val="A4A3A4"/>
          </p15:clr>
        </p15:guide>
        <p15:guide id="11" orient="horz" pos="28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7"/>
    <a:srgbClr val="0CA1CD"/>
    <a:srgbClr val="FFFFFF"/>
    <a:srgbClr val="EBEEEE"/>
    <a:srgbClr val="006EAF"/>
    <a:srgbClr val="0085CA"/>
    <a:srgbClr val="003E74"/>
    <a:srgbClr val="005BAA"/>
    <a:srgbClr val="D4EFFC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94" autoAdjust="0"/>
  </p:normalViewPr>
  <p:slideViewPr>
    <p:cSldViewPr snapToGrid="0" showGuides="1">
      <p:cViewPr varScale="1">
        <p:scale>
          <a:sx n="111" d="100"/>
          <a:sy n="111" d="100"/>
        </p:scale>
        <p:origin x="821" y="38"/>
      </p:cViewPr>
      <p:guideLst>
        <p:guide pos="2880"/>
        <p:guide pos="249"/>
        <p:guide pos="5511"/>
        <p:guide orient="horz" pos="667"/>
        <p:guide orient="horz" pos="2935"/>
        <p:guide orient="horz" pos="28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672"/>
    </p:cViewPr>
  </p:sorterViewPr>
  <p:notesViewPr>
    <p:cSldViewPr snapToGrid="0" showGuides="1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AC4F3-9B9F-41CA-BFFD-303059E6AFE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4CA1B-14A5-4858-BED4-3EAA93D4CE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793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jpeg>
</file>

<file path=ppt/media/image15.png>
</file>

<file path=ppt/media/image16.png>
</file>

<file path=ppt/media/image18.png>
</file>

<file path=ppt/media/image19.png>
</file>

<file path=ppt/media/image26.png>
</file>

<file path=ppt/media/image27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6.jpg>
</file>

<file path=ppt/media/image37.jpg>
</file>

<file path=ppt/media/image38.gif>
</file>

<file path=ppt/media/image39.png>
</file>

<file path=ppt/media/image4.png>
</file>

<file path=ppt/media/image5.png>
</file>

<file path=ppt/media/image6.png>
</file>

<file path=ppt/media/image65.png>
</file>

<file path=ppt/media/image66.png>
</file>

<file path=ppt/media/image7.png>
</file>

<file path=ppt/media/image70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4612-7707-4981-9C4E-9CB60C5A0A89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B09CE-7A7B-471C-A3CD-41847BF815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29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207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82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6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39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572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24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80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91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11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-1" y="0"/>
            <a:ext cx="2862889" cy="5143500"/>
          </a:xfrm>
          <a:prstGeom prst="rect">
            <a:avLst/>
          </a:prstGeom>
          <a:solidFill>
            <a:srgbClr val="0021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17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1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3591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3826334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1493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3" hasCustomPrompt="1"/>
          </p:nvPr>
        </p:nvSpPr>
        <p:spPr>
          <a:xfrm>
            <a:off x="746059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288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4439048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4439048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450443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450443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7427654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7427651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734664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49" name="Text Placeholder 37"/>
          <p:cNvSpPr>
            <a:spLocks noGrp="1"/>
          </p:cNvSpPr>
          <p:nvPr>
            <p:ph type="body" sz="quarter" idx="24" hasCustomPrompt="1"/>
          </p:nvPr>
        </p:nvSpPr>
        <p:spPr>
          <a:xfrm>
            <a:off x="3383893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0" name="Text Placeholder 37"/>
          <p:cNvSpPr>
            <a:spLocks noGrp="1"/>
          </p:cNvSpPr>
          <p:nvPr>
            <p:ph type="body" sz="quarter" idx="25" hasCustomPrompt="1"/>
          </p:nvPr>
        </p:nvSpPr>
        <p:spPr>
          <a:xfrm>
            <a:off x="6723270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51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6372499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13956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92718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350526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4793178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21986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6251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8453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7480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97480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332147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332147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766814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3766814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5201481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01481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636148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6636148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8070816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070816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989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6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1835257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7" name="Text Placeholder 37"/>
          <p:cNvSpPr>
            <a:spLocks noGrp="1"/>
          </p:cNvSpPr>
          <p:nvPr>
            <p:ph type="body" sz="quarter" idx="27" hasCustomPrompt="1"/>
          </p:nvPr>
        </p:nvSpPr>
        <p:spPr>
          <a:xfrm>
            <a:off x="3274525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8" hasCustomPrompt="1"/>
          </p:nvPr>
        </p:nvSpPr>
        <p:spPr>
          <a:xfrm>
            <a:off x="470459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9" hasCustomPrompt="1"/>
          </p:nvPr>
        </p:nvSpPr>
        <p:spPr>
          <a:xfrm>
            <a:off x="6139258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30" hasCustomPrompt="1"/>
          </p:nvPr>
        </p:nvSpPr>
        <p:spPr>
          <a:xfrm>
            <a:off x="757625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57759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1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6" r="44939"/>
          <a:stretch/>
        </p:blipFill>
        <p:spPr>
          <a:xfrm>
            <a:off x="0" y="0"/>
            <a:ext cx="2862888" cy="51435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3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95288" y="1910673"/>
            <a:ext cx="4284937" cy="613227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>
              <a:defRPr lang="en-US" sz="3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Click to edit text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77966" y="1210989"/>
            <a:ext cx="2989805" cy="2989805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97862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</a:t>
            </a:r>
            <a:r>
              <a:rPr lang="en-GB" dirty="0"/>
              <a:t> </a:t>
            </a:r>
            <a:r>
              <a:rPr lang="en-GB" b="1" dirty="0"/>
              <a:t>Study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871788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itle 1"/>
          <p:cNvSpPr>
            <a:spLocks noGrp="1"/>
          </p:cNvSpPr>
          <p:nvPr>
            <p:ph type="title" hasCustomPrompt="1"/>
          </p:nvPr>
        </p:nvSpPr>
        <p:spPr>
          <a:xfrm>
            <a:off x="395288" y="1221649"/>
            <a:ext cx="4284937" cy="613227"/>
          </a:xfrm>
          <a:solidFill>
            <a:srgbClr val="003E74"/>
          </a:solidFill>
        </p:spPr>
        <p:txBody>
          <a:bodyPr wrap="none" lIns="72000" tIns="72000" rIns="72000" bIns="72000" rtlCol="0" anchor="ctr">
            <a:spAutoFit/>
          </a:bodyPr>
          <a:lstStyle>
            <a:lvl1pPr>
              <a:defRPr lang="en-GB" sz="3200" spc="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95000"/>
              </a:lnSpc>
            </a:pPr>
            <a:r>
              <a:rPr lang="en-US" dirty="0"/>
              <a:t>Click to edit TEXT</a:t>
            </a:r>
            <a:endParaRPr lang="en-GB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739916" y="4549089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6739916" y="859071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394542" y="842963"/>
            <a:ext cx="219821" cy="219821"/>
            <a:chOff x="394542" y="842963"/>
            <a:chExt cx="219821" cy="219821"/>
          </a:xfrm>
        </p:grpSpPr>
        <p:sp>
          <p:nvSpPr>
            <p:cNvPr id="19" name="Oval 18"/>
            <p:cNvSpPr/>
            <p:nvPr/>
          </p:nvSpPr>
          <p:spPr>
            <a:xfrm>
              <a:off x="394542" y="842963"/>
              <a:ext cx="219821" cy="219821"/>
            </a:xfrm>
            <a:prstGeom prst="ellipse">
              <a:avLst/>
            </a:prstGeom>
            <a:solidFill>
              <a:srgbClr val="006E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4452" y="888259"/>
              <a:ext cx="0" cy="129228"/>
            </a:xfrm>
            <a:prstGeom prst="straightConnector1">
              <a:avLst/>
            </a:prstGeom>
            <a:solidFill>
              <a:srgbClr val="006EAF"/>
            </a:solidFill>
            <a:ln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t="41648" r="51620" b="-2"/>
          <a:stretch/>
        </p:blipFill>
        <p:spPr>
          <a:xfrm rot="16200000" flipH="1">
            <a:off x="6692448" y="2321977"/>
            <a:ext cx="4773529" cy="1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9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8457993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67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6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90719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704254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364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504437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249007" y="1774333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235371" y="151182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263513" y="4346134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00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Big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4713081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4713081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506781" y="1058863"/>
            <a:ext cx="3241931" cy="3241931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94794" y="71034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008865" y="4645053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93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456879" y="2063158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5795105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443243" y="1800645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471385" y="4634959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5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48" r="7924" b="-2"/>
          <a:stretch/>
        </p:blipFill>
        <p:spPr>
          <a:xfrm flipH="1">
            <a:off x="-2" y="4773529"/>
            <a:ext cx="9144001" cy="12957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4902168"/>
            <a:ext cx="9144000" cy="241330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  <a:prstGeom prst="rect">
            <a:avLst/>
          </a:prstGeom>
        </p:spPr>
        <p:txBody>
          <a:bodyPr vert="horz" lIns="90000" tIns="90000" rIns="90000" bIns="9000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719" y="1774333"/>
            <a:ext cx="8457993" cy="2883392"/>
          </a:xfrm>
          <a:prstGeom prst="rect">
            <a:avLst/>
          </a:prstGeom>
        </p:spPr>
        <p:txBody>
          <a:bodyPr vert="horz" lIns="90000" tIns="90000" rIns="90000" bIns="9000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719" y="4902168"/>
            <a:ext cx="8457994" cy="241332"/>
          </a:xfrm>
          <a:prstGeom prst="rect">
            <a:avLst/>
          </a:prstGeom>
        </p:spPr>
        <p:txBody>
          <a:bodyPr vert="horz" lIns="90000" tIns="90000" rIns="90000" bIns="90000" rtlCol="0" anchor="ctr"/>
          <a:lstStyle>
            <a:lvl1pPr algn="l">
              <a:defRPr sz="600" cap="all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406401"/>
            <a:ext cx="1088775" cy="2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89" r:id="rId2"/>
    <p:sldLayoutId id="2147483705" r:id="rId3"/>
    <p:sldLayoutId id="2147483712" r:id="rId4"/>
    <p:sldLayoutId id="2147483718" r:id="rId5"/>
    <p:sldLayoutId id="2147483719" r:id="rId6"/>
    <p:sldLayoutId id="2147483721" r:id="rId7"/>
    <p:sldLayoutId id="2147483722" r:id="rId8"/>
    <p:sldLayoutId id="2147483720" r:id="rId9"/>
    <p:sldLayoutId id="2147483703" r:id="rId10"/>
    <p:sldLayoutId id="2147483723" r:id="rId11"/>
    <p:sldLayoutId id="214748371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kern="1200" cap="all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  <p15:guide id="3" pos="249" userDrawn="1">
          <p15:clr>
            <a:srgbClr val="5ACBF0"/>
          </p15:clr>
        </p15:guide>
        <p15:guide id="4" pos="5511" userDrawn="1">
          <p15:clr>
            <a:srgbClr val="5ACBF0"/>
          </p15:clr>
        </p15:guide>
        <p15:guide id="5" orient="horz" pos="667" userDrawn="1">
          <p15:clr>
            <a:srgbClr val="5ACBF0"/>
          </p15:clr>
        </p15:guide>
        <p15:guide id="6" orient="horz" pos="2981" userDrawn="1">
          <p15:clr>
            <a:srgbClr val="5ACBF0"/>
          </p15:clr>
        </p15:guide>
        <p15:guide id="7" orient="horz" pos="259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6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0.emf"/><Relationship Id="rId4" Type="http://schemas.openxmlformats.org/officeDocument/2006/relationships/image" Target="../media/image5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Directed_graph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microsoft.com/office/2007/relationships/media" Target="../media/media2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0.png"/><Relationship Id="rId5" Type="http://schemas.microsoft.com/office/2007/relationships/media" Target="../media/media3.wav"/><Relationship Id="rId10" Type="http://schemas.openxmlformats.org/officeDocument/2006/relationships/image" Target="../media/image69.emf"/><Relationship Id="rId4" Type="http://schemas.openxmlformats.org/officeDocument/2006/relationships/audio" Target="../media/media2.wav"/><Relationship Id="rId9" Type="http://schemas.openxmlformats.org/officeDocument/2006/relationships/image" Target="../media/image68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microsoft.com/office/2007/relationships/media" Target="../media/media5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0.png"/><Relationship Id="rId5" Type="http://schemas.microsoft.com/office/2007/relationships/media" Target="../media/media6.wav"/><Relationship Id="rId10" Type="http://schemas.openxmlformats.org/officeDocument/2006/relationships/image" Target="../media/image73.emf"/><Relationship Id="rId4" Type="http://schemas.openxmlformats.org/officeDocument/2006/relationships/audio" Target="../media/media5.wav"/><Relationship Id="rId9" Type="http://schemas.openxmlformats.org/officeDocument/2006/relationships/image" Target="../media/image72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wav"/><Relationship Id="rId13" Type="http://schemas.openxmlformats.org/officeDocument/2006/relationships/slideLayout" Target="../slideLayouts/slideLayout12.xml"/><Relationship Id="rId3" Type="http://schemas.microsoft.com/office/2007/relationships/media" Target="../media/media8.wav"/><Relationship Id="rId7" Type="http://schemas.microsoft.com/office/2007/relationships/media" Target="../media/media10.wav"/><Relationship Id="rId12" Type="http://schemas.openxmlformats.org/officeDocument/2006/relationships/audio" Target="../media/media12.wav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11" Type="http://schemas.microsoft.com/office/2007/relationships/media" Target="../media/media12.wav"/><Relationship Id="rId5" Type="http://schemas.microsoft.com/office/2007/relationships/media" Target="../media/media9.wav"/><Relationship Id="rId10" Type="http://schemas.openxmlformats.org/officeDocument/2006/relationships/audio" Target="../media/media11.wav"/><Relationship Id="rId4" Type="http://schemas.openxmlformats.org/officeDocument/2006/relationships/audio" Target="../media/media8.wav"/><Relationship Id="rId9" Type="http://schemas.microsoft.com/office/2007/relationships/media" Target="../media/media11.wav"/><Relationship Id="rId14" Type="http://schemas.openxmlformats.org/officeDocument/2006/relationships/image" Target="../media/image70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media" Target="../media/media14.wav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70.png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14.wav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A376C47-CB88-42A9-89DA-724183E50618}"/>
              </a:ext>
            </a:extLst>
          </p:cNvPr>
          <p:cNvSpPr txBox="1"/>
          <p:nvPr/>
        </p:nvSpPr>
        <p:spPr>
          <a:xfrm>
            <a:off x="3663315" y="649232"/>
            <a:ext cx="41548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Reproduction &amp; Improvement of</a:t>
            </a:r>
            <a:br>
              <a:rPr lang="en-GB" sz="4000" b="1" dirty="0"/>
            </a:br>
            <a:r>
              <a:rPr lang="en-GB" sz="4000" b="1" dirty="0"/>
              <a:t>State-of-art TTS model</a:t>
            </a:r>
            <a:endParaRPr lang="en-GB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073C06-B3ED-494D-8B28-002652527B2B}"/>
              </a:ext>
            </a:extLst>
          </p:cNvPr>
          <p:cNvSpPr txBox="1"/>
          <p:nvPr/>
        </p:nvSpPr>
        <p:spPr>
          <a:xfrm>
            <a:off x="3594735" y="3583305"/>
            <a:ext cx="4542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Student: Fei Xie    Supervisor: Prof.</a:t>
            </a:r>
            <a:r>
              <a:rPr lang="zh-CN" altLang="en-US" sz="1600" dirty="0"/>
              <a:t> </a:t>
            </a:r>
            <a:r>
              <a:rPr lang="en-GB" sz="1600" dirty="0" err="1"/>
              <a:t>Yike</a:t>
            </a:r>
            <a:r>
              <a:rPr lang="en-GB" sz="1600" dirty="0"/>
              <a:t> Guo</a:t>
            </a:r>
          </a:p>
        </p:txBody>
      </p:sp>
    </p:spTree>
    <p:extLst>
      <p:ext uri="{BB962C8B-B14F-4D97-AF65-F5344CB8AC3E}">
        <p14:creationId xmlns:p14="http://schemas.microsoft.com/office/powerpoint/2010/main" val="278942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4513A-72E4-408B-B596-3A4D8845296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41677" y="1521172"/>
            <a:ext cx="8356076" cy="2879378"/>
          </a:xfrm>
        </p:spPr>
        <p:txBody>
          <a:bodyPr/>
          <a:lstStyle/>
          <a:p>
            <a:endParaRPr lang="en-GB" sz="2400" dirty="0"/>
          </a:p>
          <a:p>
            <a:r>
              <a:rPr lang="en-GB" sz="2400" dirty="0"/>
              <a:t>1.   </a:t>
            </a:r>
            <a:r>
              <a:rPr lang="en-GB" sz="2400" dirty="0">
                <a:solidFill>
                  <a:srgbClr val="FF0000"/>
                </a:solidFill>
              </a:rPr>
              <a:t>Traditional</a:t>
            </a:r>
            <a:r>
              <a:rPr lang="en-GB" sz="2400" dirty="0"/>
              <a:t> deep neural </a:t>
            </a:r>
            <a:r>
              <a:rPr lang="en-GB" sz="2400" dirty="0">
                <a:solidFill>
                  <a:srgbClr val="FF0000"/>
                </a:solidFill>
              </a:rPr>
              <a:t>networks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only to solve </a:t>
            </a:r>
            <a:r>
              <a:rPr lang="en-GB" sz="2400" dirty="0"/>
              <a:t>problems with their </a:t>
            </a:r>
            <a:r>
              <a:rPr lang="en-GB" sz="2400" dirty="0">
                <a:solidFill>
                  <a:srgbClr val="FF0000"/>
                </a:solidFill>
              </a:rPr>
              <a:t>inputs and targets </a:t>
            </a:r>
            <a:r>
              <a:rPr lang="en-GB" sz="2400" dirty="0"/>
              <a:t>can be encoded in </a:t>
            </a:r>
            <a:r>
              <a:rPr lang="en-GB" sz="2400" dirty="0">
                <a:solidFill>
                  <a:srgbClr val="FF0000"/>
                </a:solidFill>
              </a:rPr>
              <a:t>fixed dimensionality</a:t>
            </a:r>
            <a:r>
              <a:rPr lang="en-GB" sz="2400" dirty="0"/>
              <a:t>.</a:t>
            </a:r>
          </a:p>
          <a:p>
            <a:r>
              <a:rPr lang="en-GB" sz="2400" dirty="0"/>
              <a:t>2.   Many </a:t>
            </a:r>
            <a:r>
              <a:rPr lang="en-GB" sz="2400" dirty="0">
                <a:solidFill>
                  <a:srgbClr val="FF0000"/>
                </a:solidFill>
              </a:rPr>
              <a:t>important problems </a:t>
            </a:r>
            <a:r>
              <a:rPr lang="en-GB" sz="2400" dirty="0"/>
              <a:t>are necessary to be expressed in sequences whose </a:t>
            </a:r>
            <a:r>
              <a:rPr lang="en-GB" sz="2400" dirty="0">
                <a:solidFill>
                  <a:srgbClr val="FF0000"/>
                </a:solidFill>
              </a:rPr>
              <a:t>lengths are not known in advance</a:t>
            </a:r>
            <a:r>
              <a:rPr lang="en-GB" sz="2400" dirty="0"/>
              <a:t>.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ABA025B-B7FF-47FA-B062-6FBC1A7C544C}"/>
              </a:ext>
            </a:extLst>
          </p:cNvPr>
          <p:cNvSpPr txBox="1"/>
          <p:nvPr/>
        </p:nvSpPr>
        <p:spPr>
          <a:xfrm>
            <a:off x="341677" y="1158865"/>
            <a:ext cx="716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Why using S2S model?</a:t>
            </a:r>
          </a:p>
        </p:txBody>
      </p:sp>
    </p:spTree>
    <p:extLst>
      <p:ext uri="{BB962C8B-B14F-4D97-AF65-F5344CB8AC3E}">
        <p14:creationId xmlns:p14="http://schemas.microsoft.com/office/powerpoint/2010/main" val="45140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DE653DD0-8C75-49E1-A665-953474B2F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13" y="1940767"/>
            <a:ext cx="8579094" cy="2621902"/>
          </a:xfrm>
        </p:spPr>
      </p:pic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1F1276F-7837-481D-9AE6-547CEACEAED6}"/>
              </a:ext>
            </a:extLst>
          </p:cNvPr>
          <p:cNvSpPr txBox="1">
            <a:spLocks/>
          </p:cNvSpPr>
          <p:nvPr/>
        </p:nvSpPr>
        <p:spPr>
          <a:xfrm>
            <a:off x="1004521" y="1144228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Example: English to German</a:t>
            </a:r>
          </a:p>
        </p:txBody>
      </p:sp>
    </p:spTree>
    <p:extLst>
      <p:ext uri="{BB962C8B-B14F-4D97-AF65-F5344CB8AC3E}">
        <p14:creationId xmlns:p14="http://schemas.microsoft.com/office/powerpoint/2010/main" val="10697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A1E6FB5-8A37-4AAE-82EA-EB43CD31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5" y="1974340"/>
            <a:ext cx="4100534" cy="2363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C6DDCCB-97E3-48ED-BEA8-271D2A77450F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B38A5C-3B2A-4F6A-8218-B2E127059A29}"/>
              </a:ext>
            </a:extLst>
          </p:cNvPr>
          <p:cNvSpPr txBox="1"/>
          <p:nvPr/>
        </p:nvSpPr>
        <p:spPr>
          <a:xfrm>
            <a:off x="4699191" y="1795669"/>
            <a:ext cx="43313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 attention mechanism can </a:t>
            </a:r>
          </a:p>
          <a:p>
            <a:r>
              <a:rPr lang="en-GB" sz="1600" dirty="0"/>
              <a:t>1. </a:t>
            </a:r>
            <a:r>
              <a:rPr lang="en-GB" sz="1600" dirty="0">
                <a:solidFill>
                  <a:srgbClr val="FF0000"/>
                </a:solidFill>
              </a:rPr>
              <a:t>avoid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encoding</a:t>
            </a:r>
            <a:r>
              <a:rPr lang="en-GB" sz="1600" dirty="0"/>
              <a:t> the full source sentence into a </a:t>
            </a:r>
            <a:r>
              <a:rPr lang="en-GB" sz="1600" dirty="0">
                <a:solidFill>
                  <a:srgbClr val="FF0000"/>
                </a:solidFill>
              </a:rPr>
              <a:t>fixed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length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vector</a:t>
            </a:r>
            <a:r>
              <a:rPr lang="en-GB" sz="1600" dirty="0"/>
              <a:t>. </a:t>
            </a:r>
          </a:p>
          <a:p>
            <a:endParaRPr lang="en-GB" sz="1600" dirty="0"/>
          </a:p>
          <a:p>
            <a:r>
              <a:rPr lang="en-GB" sz="1600" dirty="0"/>
              <a:t>2. </a:t>
            </a:r>
            <a:r>
              <a:rPr lang="en-GB" sz="1600" dirty="0">
                <a:solidFill>
                  <a:srgbClr val="FF0000"/>
                </a:solidFill>
              </a:rPr>
              <a:t>decoder attends to different parts </a:t>
            </a:r>
            <a:r>
              <a:rPr lang="en-GB" sz="1600" dirty="0"/>
              <a:t>of the source sentence at each step of the output generation. </a:t>
            </a:r>
          </a:p>
          <a:p>
            <a:endParaRPr lang="en-GB" sz="1600" dirty="0"/>
          </a:p>
          <a:p>
            <a:r>
              <a:rPr lang="en-GB" sz="1600" dirty="0"/>
              <a:t>3. let the </a:t>
            </a:r>
            <a:r>
              <a:rPr lang="en-GB" sz="1600" dirty="0">
                <a:solidFill>
                  <a:srgbClr val="FF0000"/>
                </a:solidFill>
              </a:rPr>
              <a:t>model learn what part </a:t>
            </a:r>
            <a:r>
              <a:rPr lang="en-GB" sz="1600" dirty="0"/>
              <a:t>of the input features </a:t>
            </a:r>
            <a:r>
              <a:rPr lang="en-GB" sz="1600" dirty="0">
                <a:solidFill>
                  <a:srgbClr val="FF0000"/>
                </a:solidFill>
              </a:rPr>
              <a:t>to attend </a:t>
            </a:r>
            <a:r>
              <a:rPr lang="en-GB" sz="1600" dirty="0"/>
              <a:t>based on the sentence input before and what it has produced so far. </a:t>
            </a:r>
          </a:p>
        </p:txBody>
      </p:sp>
    </p:spTree>
    <p:extLst>
      <p:ext uri="{BB962C8B-B14F-4D97-AF65-F5344CB8AC3E}">
        <p14:creationId xmlns:p14="http://schemas.microsoft.com/office/powerpoint/2010/main" val="21191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2">
            <a:extLst>
              <a:ext uri="{FF2B5EF4-FFF2-40B4-BE49-F238E27FC236}">
                <a16:creationId xmlns:a16="http://schemas.microsoft.com/office/drawing/2014/main" id="{7090DFC7-97B5-4964-9228-39E7CD11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EDF2F49-6D7E-4D49-BE9F-7D694A11C849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8A438-92EF-4786-94DF-5779855D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25" y="1860894"/>
            <a:ext cx="2266234" cy="281084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1BB6517-2741-4FBE-956C-69F82E4C2F1D}"/>
              </a:ext>
            </a:extLst>
          </p:cNvPr>
          <p:cNvSpPr/>
          <p:nvPr/>
        </p:nvSpPr>
        <p:spPr>
          <a:xfrm>
            <a:off x="1454102" y="2767263"/>
            <a:ext cx="1333787" cy="656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箭头: 燕尾形 11">
            <a:extLst>
              <a:ext uri="{FF2B5EF4-FFF2-40B4-BE49-F238E27FC236}">
                <a16:creationId xmlns:a16="http://schemas.microsoft.com/office/drawing/2014/main" id="{9A572DE3-5BF0-4D01-9AA6-83E8BEAD96EE}"/>
              </a:ext>
            </a:extLst>
          </p:cNvPr>
          <p:cNvSpPr/>
          <p:nvPr/>
        </p:nvSpPr>
        <p:spPr>
          <a:xfrm>
            <a:off x="3446957" y="2863516"/>
            <a:ext cx="1880364" cy="560327"/>
          </a:xfrm>
          <a:prstGeom prst="notch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1578B9-3752-4B8A-955C-F96B8748E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3266314"/>
            <a:ext cx="1636156" cy="93494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BDC6D12-8DF6-4EE2-8BCB-B9B1C8983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343" y="1941100"/>
            <a:ext cx="2313968" cy="93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39C510D-392F-4B39-A075-76E0A974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Background Studying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94F7872-62B8-41A5-AD63-62EAA0089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78" y="0"/>
            <a:ext cx="4572016" cy="491225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258A22A-D9A9-4B29-AD27-3A834775B509}"/>
              </a:ext>
            </a:extLst>
          </p:cNvPr>
          <p:cNvSpPr/>
          <p:nvPr/>
        </p:nvSpPr>
        <p:spPr>
          <a:xfrm>
            <a:off x="857313" y="3146361"/>
            <a:ext cx="201215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Align Example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D81BCA-6FA2-4424-88A2-E541CF4F9EE2}"/>
              </a:ext>
            </a:extLst>
          </p:cNvPr>
          <p:cNvSpPr/>
          <p:nvPr/>
        </p:nvSpPr>
        <p:spPr>
          <a:xfrm>
            <a:off x="4833257" y="2329543"/>
            <a:ext cx="500743" cy="386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B984E1-0AA4-41AB-8833-561F2263CA1F}"/>
              </a:ext>
            </a:extLst>
          </p:cNvPr>
          <p:cNvSpPr/>
          <p:nvPr/>
        </p:nvSpPr>
        <p:spPr>
          <a:xfrm>
            <a:off x="4405408" y="2329544"/>
            <a:ext cx="678220" cy="435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F597D4-880B-447C-8D92-805557A8B36F}"/>
              </a:ext>
            </a:extLst>
          </p:cNvPr>
          <p:cNvSpPr/>
          <p:nvPr/>
        </p:nvSpPr>
        <p:spPr>
          <a:xfrm>
            <a:off x="6297386" y="337457"/>
            <a:ext cx="206828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73AC20-6709-454A-BB58-7D9E6F41A00C}"/>
              </a:ext>
            </a:extLst>
          </p:cNvPr>
          <p:cNvSpPr/>
          <p:nvPr/>
        </p:nvSpPr>
        <p:spPr>
          <a:xfrm>
            <a:off x="6101443" y="2174421"/>
            <a:ext cx="544286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8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547161B8-B6F6-4460-8AB6-CCDFD19F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2970A0-0F08-4B91-973D-BEEAAF67226D}"/>
              </a:ext>
            </a:extLst>
          </p:cNvPr>
          <p:cNvSpPr/>
          <p:nvPr/>
        </p:nvSpPr>
        <p:spPr>
          <a:xfrm>
            <a:off x="3664368" y="1210045"/>
            <a:ext cx="132927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 err="1">
                <a:solidFill>
                  <a:srgbClr val="E9E292"/>
                </a:solidFill>
              </a:rPr>
              <a:t>AttentionTypes</a:t>
            </a:r>
            <a:endParaRPr lang="en-US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47BEED0-F395-4604-B161-E4F5D9F2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61" y="2498997"/>
            <a:ext cx="2495177" cy="10036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EA5887B-A3FC-4AFE-B430-260B010A3486}"/>
              </a:ext>
            </a:extLst>
          </p:cNvPr>
          <p:cNvSpPr txBox="1"/>
          <p:nvPr/>
        </p:nvSpPr>
        <p:spPr>
          <a:xfrm>
            <a:off x="2904938" y="2647205"/>
            <a:ext cx="2637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0000"/>
                </a:solidFill>
              </a:rPr>
              <a:t>How to compute </a:t>
            </a:r>
            <a:r>
              <a:rPr lang="en-GB" sz="1600" dirty="0" err="1">
                <a:solidFill>
                  <a:srgbClr val="FF0000"/>
                </a:solidFill>
              </a:rPr>
              <a:t>e_ij</a:t>
            </a:r>
            <a:r>
              <a:rPr lang="en-GB" sz="1600" dirty="0">
                <a:solidFill>
                  <a:srgbClr val="FF0000"/>
                </a:solidFill>
              </a:rPr>
              <a:t> differs several kinds of attention mechanism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694538D-1BDD-4B5F-89D5-4A17B4FC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820" y="2341153"/>
            <a:ext cx="3537356" cy="59405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0721FA4-618B-4C45-8B0C-245FB2983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443" y="3786374"/>
            <a:ext cx="3702110" cy="50275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60954D-03E1-494F-9157-D6FB6C6CC304}"/>
              </a:ext>
            </a:extLst>
          </p:cNvPr>
          <p:cNvSpPr txBox="1"/>
          <p:nvPr/>
        </p:nvSpPr>
        <p:spPr>
          <a:xfrm>
            <a:off x="5671457" y="2041071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 Based Attention: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FDBAD8-E603-4074-9196-AF6DCBD5A326}"/>
              </a:ext>
            </a:extLst>
          </p:cNvPr>
          <p:cNvSpPr txBox="1"/>
          <p:nvPr/>
        </p:nvSpPr>
        <p:spPr>
          <a:xfrm>
            <a:off x="5633357" y="3387856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Location Based Attention: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48512FC-6386-4D2D-8CDA-F0EFC923EA63}"/>
              </a:ext>
            </a:extLst>
          </p:cNvPr>
          <p:cNvSpPr txBox="1"/>
          <p:nvPr/>
        </p:nvSpPr>
        <p:spPr>
          <a:xfrm>
            <a:off x="395288" y="4132236"/>
            <a:ext cx="4844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The features of previous alignments a_i-1 need to go through a convolution layer to get </a:t>
            </a:r>
            <a:r>
              <a:rPr lang="en-GB" sz="1400" b="1" dirty="0" err="1"/>
              <a:t>f_ij</a:t>
            </a:r>
            <a:r>
              <a:rPr lang="en-GB" sz="1400" b="1" dirty="0"/>
              <a:t> 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BF8BC8F-1778-4AE2-BF4A-1130EA75DB22}"/>
              </a:ext>
            </a:extLst>
          </p:cNvPr>
          <p:cNvCxnSpPr>
            <a:endCxn id="19" idx="3"/>
          </p:cNvCxnSpPr>
          <p:nvPr/>
        </p:nvCxnSpPr>
        <p:spPr>
          <a:xfrm flipH="1">
            <a:off x="5239431" y="4132236"/>
            <a:ext cx="3550784" cy="2616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A390C13-0716-4E00-B289-3252443F4783}"/>
              </a:ext>
            </a:extLst>
          </p:cNvPr>
          <p:cNvSpPr txBox="1"/>
          <p:nvPr/>
        </p:nvSpPr>
        <p:spPr>
          <a:xfrm>
            <a:off x="6003471" y="2836915"/>
            <a:ext cx="29158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s is hidden state of Decoder</a:t>
            </a:r>
          </a:p>
          <a:p>
            <a:r>
              <a:rPr lang="en-GB" i="1" dirty="0">
                <a:solidFill>
                  <a:srgbClr val="FF0000"/>
                </a:solidFill>
              </a:rPr>
              <a:t>a is output of Encoder</a:t>
            </a:r>
          </a:p>
        </p:txBody>
      </p:sp>
    </p:spTree>
    <p:extLst>
      <p:ext uri="{BB962C8B-B14F-4D97-AF65-F5344CB8AC3E}">
        <p14:creationId xmlns:p14="http://schemas.microsoft.com/office/powerpoint/2010/main" val="372087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5532160-A3DE-4B55-B8B7-0BA725F06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4EC376B-A6D0-41C3-BF9C-917DD8398F1D}"/>
              </a:ext>
            </a:extLst>
          </p:cNvPr>
          <p:cNvSpPr/>
          <p:nvPr/>
        </p:nvSpPr>
        <p:spPr>
          <a:xfrm>
            <a:off x="1040287" y="1210045"/>
            <a:ext cx="6577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Intermediate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Feature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Representation – Mel-spectrogram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24EB96-227E-48A4-9EEC-3A8E47377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2251161"/>
            <a:ext cx="3825049" cy="180586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245301F-2CCB-4B6B-9624-2385671944CF}"/>
              </a:ext>
            </a:extLst>
          </p:cNvPr>
          <p:cNvSpPr txBox="1"/>
          <p:nvPr/>
        </p:nvSpPr>
        <p:spPr>
          <a:xfrm>
            <a:off x="4234543" y="2251161"/>
            <a:ext cx="451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A spectrogram is a kind of </a:t>
            </a:r>
            <a:r>
              <a:rPr lang="en-GB" sz="1800" dirty="0">
                <a:solidFill>
                  <a:srgbClr val="FF0000"/>
                </a:solidFill>
              </a:rPr>
              <a:t>representation</a:t>
            </a:r>
            <a:r>
              <a:rPr lang="en-GB" sz="1800" dirty="0"/>
              <a:t> to </a:t>
            </a:r>
            <a:r>
              <a:rPr lang="en-GB" sz="1800" dirty="0">
                <a:solidFill>
                  <a:srgbClr val="FF0000"/>
                </a:solidFill>
              </a:rPr>
              <a:t>demonstrate</a:t>
            </a:r>
            <a:r>
              <a:rPr lang="en-GB" sz="1800" dirty="0"/>
              <a:t> the spectrum of </a:t>
            </a:r>
            <a:r>
              <a:rPr lang="en-GB" sz="1800" dirty="0">
                <a:solidFill>
                  <a:srgbClr val="FF0000"/>
                </a:solidFill>
              </a:rPr>
              <a:t>frequencies of sound</a:t>
            </a:r>
            <a:r>
              <a:rPr lang="en-GB" sz="1800" dirty="0"/>
              <a:t> in version style because of their </a:t>
            </a:r>
            <a:r>
              <a:rPr lang="en-GB" sz="1800" dirty="0">
                <a:solidFill>
                  <a:srgbClr val="FF0000"/>
                </a:solidFill>
              </a:rPr>
              <a:t>attributes of varying with time.</a:t>
            </a:r>
          </a:p>
        </p:txBody>
      </p:sp>
    </p:spTree>
    <p:extLst>
      <p:ext uri="{BB962C8B-B14F-4D97-AF65-F5344CB8AC3E}">
        <p14:creationId xmlns:p14="http://schemas.microsoft.com/office/powerpoint/2010/main" val="3060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AF427C1-8CF8-4F4B-BB86-A82325162CCD}"/>
              </a:ext>
            </a:extLst>
          </p:cNvPr>
          <p:cNvSpPr txBox="1"/>
          <p:nvPr/>
        </p:nvSpPr>
        <p:spPr>
          <a:xfrm>
            <a:off x="290719" y="930728"/>
            <a:ext cx="8853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Why we choose Mel-spectrogram to be the intermediate data?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4ADD39-2563-431F-997B-1436976136C3}"/>
              </a:ext>
            </a:extLst>
          </p:cNvPr>
          <p:cNvSpPr txBox="1"/>
          <p:nvPr/>
        </p:nvSpPr>
        <p:spPr>
          <a:xfrm>
            <a:off x="606877" y="2039737"/>
            <a:ext cx="7617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Firstly it is </a:t>
            </a:r>
            <a:r>
              <a:rPr lang="en-GB" sz="2000" dirty="0">
                <a:solidFill>
                  <a:srgbClr val="FF0000"/>
                </a:solidFill>
              </a:rPr>
              <a:t>easily computed </a:t>
            </a:r>
            <a:r>
              <a:rPr lang="en-GB" sz="2000" dirty="0"/>
              <a:t>from time-domain waveforms, which </a:t>
            </a:r>
            <a:r>
              <a:rPr lang="en-GB" sz="2000" dirty="0">
                <a:solidFill>
                  <a:srgbClr val="FF0000"/>
                </a:solidFill>
              </a:rPr>
              <a:t>helps</a:t>
            </a:r>
            <a:r>
              <a:rPr lang="en-GB" sz="2000" dirty="0"/>
              <a:t> us </a:t>
            </a:r>
            <a:r>
              <a:rPr lang="en-GB" sz="2000" dirty="0">
                <a:solidFill>
                  <a:srgbClr val="FF0000"/>
                </a:solidFill>
              </a:rPr>
              <a:t>train the two basic systems(Tacotron2 and </a:t>
            </a:r>
            <a:r>
              <a:rPr lang="en-GB" sz="2000" dirty="0" err="1">
                <a:solidFill>
                  <a:srgbClr val="FF0000"/>
                </a:solidFill>
              </a:rPr>
              <a:t>WaveNet</a:t>
            </a:r>
            <a:r>
              <a:rPr lang="en-GB" sz="2000" dirty="0">
                <a:solidFill>
                  <a:srgbClr val="FF0000"/>
                </a:solidFill>
              </a:rPr>
              <a:t>) separately</a:t>
            </a:r>
          </a:p>
          <a:p>
            <a:endParaRPr lang="en-GB" sz="2000" dirty="0"/>
          </a:p>
          <a:p>
            <a:r>
              <a:rPr lang="en-GB" sz="2000" dirty="0"/>
              <a:t>2. Secondly it is smoother than waveform samples and its loss can be </a:t>
            </a:r>
            <a:r>
              <a:rPr lang="en-GB" sz="2000" dirty="0">
                <a:solidFill>
                  <a:srgbClr val="FF0000"/>
                </a:solidFill>
              </a:rPr>
              <a:t>measured by squared error method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0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E409200-1B28-4E9E-BB7A-0530EBFBF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Mel-spectrogram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81B09783-F8AC-4E37-8BAA-89F9573CF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758256"/>
            <a:ext cx="4915159" cy="3632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570439-72F3-4205-BABA-B4D88565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120" y="0"/>
            <a:ext cx="6811774" cy="51088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7C73993-2882-4A80-AA2D-C8059F265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750" y="0"/>
            <a:ext cx="7443633" cy="50596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8F87D9-EFC7-471E-84F7-15F9D8E1F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825" y="0"/>
            <a:ext cx="7345129" cy="530662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0C770A-F3D4-43F1-81A7-B6609A686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7457" y="34603"/>
            <a:ext cx="8998794" cy="49876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B036A75-0DBF-47AA-9B0B-36AA82FA04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641" y="1868822"/>
            <a:ext cx="8839495" cy="216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9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9929338-99D7-4EA5-A194-B4E8CB80D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62E654-DD02-4CBE-8A37-0C52398B0BEB}"/>
              </a:ext>
            </a:extLst>
          </p:cNvPr>
          <p:cNvSpPr txBox="1"/>
          <p:nvPr/>
        </p:nvSpPr>
        <p:spPr>
          <a:xfrm>
            <a:off x="4240822" y="3271597"/>
            <a:ext cx="456655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Zoneout</a:t>
            </a:r>
            <a:r>
              <a:rPr lang="en-GB" dirty="0"/>
              <a:t>, a novel method for regularizing RNNs.</a:t>
            </a:r>
          </a:p>
          <a:p>
            <a:pPr marL="342900" indent="-342900">
              <a:buAutoNum type="arabicPeriod"/>
            </a:pPr>
            <a:r>
              <a:rPr lang="en-GB" dirty="0"/>
              <a:t>Each timestep, </a:t>
            </a:r>
            <a:r>
              <a:rPr lang="en-GB" dirty="0" err="1"/>
              <a:t>zoneout</a:t>
            </a:r>
            <a:r>
              <a:rPr lang="en-GB" dirty="0"/>
              <a:t> stochastically forces some hidden units to </a:t>
            </a:r>
            <a:r>
              <a:rPr lang="en-GB" b="1" dirty="0">
                <a:solidFill>
                  <a:srgbClr val="FF0000"/>
                </a:solidFill>
              </a:rPr>
              <a:t>maintain</a:t>
            </a:r>
            <a:r>
              <a:rPr lang="en-GB" dirty="0"/>
              <a:t> their </a:t>
            </a:r>
            <a:r>
              <a:rPr lang="en-GB" b="1" dirty="0">
                <a:solidFill>
                  <a:srgbClr val="FF0000"/>
                </a:solidFill>
              </a:rPr>
              <a:t>previous</a:t>
            </a:r>
            <a:r>
              <a:rPr lang="en-GB" dirty="0"/>
              <a:t> values. </a:t>
            </a:r>
          </a:p>
          <a:p>
            <a:pPr marL="342900" indent="-342900">
              <a:buAutoNum type="arabicPeriod"/>
            </a:pPr>
            <a:r>
              <a:rPr lang="en-GB" dirty="0"/>
              <a:t>Uses random noise to train a pseudo-ensemble, improving generalization.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00CF24-FB4A-474C-A064-CECA25D6C03D}"/>
              </a:ext>
            </a:extLst>
          </p:cNvPr>
          <p:cNvSpPr/>
          <p:nvPr/>
        </p:nvSpPr>
        <p:spPr>
          <a:xfrm>
            <a:off x="3153850" y="1210045"/>
            <a:ext cx="23503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Dropout &amp; </a:t>
            </a:r>
            <a:r>
              <a:rPr lang="en-GB" sz="2000" dirty="0" err="1">
                <a:solidFill>
                  <a:srgbClr val="E9E292"/>
                </a:solidFill>
              </a:rPr>
              <a:t>Zoneout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0AAB72-7BEA-49BA-A925-C7B94A18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3971"/>
            <a:ext cx="4052938" cy="20187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8917D8B-75C6-467C-B3E0-D0121EB17B88}"/>
              </a:ext>
            </a:extLst>
          </p:cNvPr>
          <p:cNvSpPr txBox="1"/>
          <p:nvPr/>
        </p:nvSpPr>
        <p:spPr>
          <a:xfrm>
            <a:off x="4240822" y="2213959"/>
            <a:ext cx="467708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Dropout:</a:t>
            </a:r>
          </a:p>
          <a:p>
            <a:r>
              <a:rPr lang="en-GB" dirty="0">
                <a:solidFill>
                  <a:srgbClr val="FF0000"/>
                </a:solidFill>
              </a:rPr>
              <a:t>Dropping</a:t>
            </a:r>
            <a:r>
              <a:rPr lang="en-GB" dirty="0"/>
              <a:t> out units (both hidden and visible) in a Neural Network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57067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239" y="1231408"/>
            <a:ext cx="8457993" cy="2883392"/>
          </a:xfrm>
        </p:spPr>
        <p:txBody>
          <a:bodyPr/>
          <a:lstStyle/>
          <a:p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Background Studying</a:t>
            </a:r>
            <a:endParaRPr lang="zh-CN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Tacotron2 &amp; Compressed </a:t>
            </a:r>
            <a:r>
              <a:rPr lang="en-US" altLang="zh-CN" dirty="0" err="1"/>
              <a:t>Tacotron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WaveNet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Implementation and Training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Q&amp;A</a:t>
            </a:r>
            <a:endParaRPr lang="zh-CN" alt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22239" y="934373"/>
            <a:ext cx="8457993" cy="741760"/>
          </a:xfrm>
        </p:spPr>
        <p:txBody>
          <a:bodyPr/>
          <a:lstStyle/>
          <a:p>
            <a:r>
              <a:rPr lang="en-US" altLang="zh-CN" dirty="0"/>
              <a:t>Main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66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1234809"/>
            <a:ext cx="2390331" cy="235291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dirty="0">
                <a:solidFill>
                  <a:srgbClr val="FFFFFF"/>
                </a:solidFill>
              </a:rPr>
              <a:t>Network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Design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4712C7-185F-429E-BDDB-A87C9E2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429" y="506358"/>
            <a:ext cx="4915159" cy="39511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A7AA0A0-69C7-4B6D-817A-3C9E507051F4}"/>
              </a:ext>
            </a:extLst>
          </p:cNvPr>
          <p:cNvSpPr/>
          <p:nvPr/>
        </p:nvSpPr>
        <p:spPr>
          <a:xfrm>
            <a:off x="3554923" y="3812292"/>
            <a:ext cx="4806665" cy="5122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EF5B94-EFF1-470B-BE1D-0B87A4C73860}"/>
              </a:ext>
            </a:extLst>
          </p:cNvPr>
          <p:cNvSpPr/>
          <p:nvPr/>
        </p:nvSpPr>
        <p:spPr>
          <a:xfrm>
            <a:off x="3473566" y="2063703"/>
            <a:ext cx="4842423" cy="1071383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19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D93936D4-F6C2-466C-8DAE-D802FEF8756B}"/>
              </a:ext>
            </a:extLst>
          </p:cNvPr>
          <p:cNvSpPr/>
          <p:nvPr/>
        </p:nvSpPr>
        <p:spPr>
          <a:xfrm>
            <a:off x="3204344" y="1210045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Encoder Structure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6EEE76-5D13-40A9-8621-F9EA5332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8" y="1410100"/>
            <a:ext cx="1745874" cy="35138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264457C-194E-4BE9-A57D-7AFE3E903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165" y="2244881"/>
            <a:ext cx="4182836" cy="16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15433598-25DD-4A88-B215-4EA128598DC2}"/>
              </a:ext>
            </a:extLst>
          </p:cNvPr>
          <p:cNvSpPr txBox="1"/>
          <p:nvPr/>
        </p:nvSpPr>
        <p:spPr>
          <a:xfrm>
            <a:off x="4202936" y="2308961"/>
            <a:ext cx="465970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CMU Pronouncing Library: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Consisting of about </a:t>
            </a:r>
            <a:r>
              <a:rPr lang="en-GB" dirty="0">
                <a:solidFill>
                  <a:srgbClr val="FF0000"/>
                </a:solidFill>
              </a:rPr>
              <a:t>134,000 words and corresponding pronunciations.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It is an pronunciation dictionary by </a:t>
            </a:r>
            <a:r>
              <a:rPr lang="en-GB" dirty="0">
                <a:solidFill>
                  <a:srgbClr val="FF0000"/>
                </a:solidFill>
              </a:rPr>
              <a:t>transforming</a:t>
            </a:r>
            <a:r>
              <a:rPr lang="en-GB" dirty="0"/>
              <a:t> the </a:t>
            </a:r>
            <a:r>
              <a:rPr lang="en-GB" dirty="0">
                <a:solidFill>
                  <a:srgbClr val="FF0000"/>
                </a:solidFill>
              </a:rPr>
              <a:t>word</a:t>
            </a:r>
            <a:r>
              <a:rPr lang="en-GB" dirty="0"/>
              <a:t> in text </a:t>
            </a:r>
            <a:r>
              <a:rPr lang="en-GB" dirty="0">
                <a:solidFill>
                  <a:srgbClr val="FF0000"/>
                </a:solidFill>
              </a:rPr>
              <a:t>to</a:t>
            </a:r>
            <a:r>
              <a:rPr lang="en-GB" dirty="0"/>
              <a:t> which can be </a:t>
            </a:r>
            <a:r>
              <a:rPr lang="en-GB" dirty="0">
                <a:solidFill>
                  <a:srgbClr val="FF0000"/>
                </a:solidFill>
              </a:rPr>
              <a:t>read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by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machine</a:t>
            </a:r>
            <a:r>
              <a:rPr lang="en-GB" dirty="0"/>
              <a:t> for North American English.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F87E9F9-EC1B-49D4-BCD9-97BA98B857EC}"/>
              </a:ext>
            </a:extLst>
          </p:cNvPr>
          <p:cNvSpPr/>
          <p:nvPr/>
        </p:nvSpPr>
        <p:spPr>
          <a:xfrm>
            <a:off x="3248331" y="1210045"/>
            <a:ext cx="216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4C36F-2C3D-4D34-95EB-84BE1D877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2" y="2255980"/>
            <a:ext cx="3991376" cy="14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75" y="716738"/>
            <a:ext cx="3093484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Word Embedding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Example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86DB60A6-878A-4912-BBD4-F040EE71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430490"/>
            <a:ext cx="4915159" cy="428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3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7344724-19B7-415F-8B46-42E7F734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720" y="1733124"/>
            <a:ext cx="6432370" cy="295867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676FD4B-B24A-428E-8A16-C9B46E9EAF60}"/>
              </a:ext>
            </a:extLst>
          </p:cNvPr>
          <p:cNvSpPr/>
          <p:nvPr/>
        </p:nvSpPr>
        <p:spPr>
          <a:xfrm>
            <a:off x="2749799" y="1210045"/>
            <a:ext cx="3158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 Process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918C97D-FCAD-4FCC-AD90-300953FC6FF4}"/>
              </a:ext>
            </a:extLst>
          </p:cNvPr>
          <p:cNvSpPr/>
          <p:nvPr/>
        </p:nvSpPr>
        <p:spPr>
          <a:xfrm>
            <a:off x="1849012" y="1210045"/>
            <a:ext cx="49600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Why using Convolution Layer in Encoder?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A29AD4-B552-4D3E-AFF0-0543FAE1AF93}"/>
              </a:ext>
            </a:extLst>
          </p:cNvPr>
          <p:cNvSpPr txBox="1"/>
          <p:nvPr/>
        </p:nvSpPr>
        <p:spPr>
          <a:xfrm>
            <a:off x="732208" y="1749735"/>
            <a:ext cx="78686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1. Similarly in image process to extract local correlations between each pixels, CNN can be applied to character embedding matrix to </a:t>
            </a:r>
            <a:r>
              <a:rPr lang="en-GB" sz="1800" dirty="0">
                <a:solidFill>
                  <a:srgbClr val="FF0000"/>
                </a:solidFill>
              </a:rPr>
              <a:t>find correlations between characters.</a:t>
            </a:r>
          </a:p>
          <a:p>
            <a:endParaRPr lang="en-GB" sz="1800" dirty="0"/>
          </a:p>
          <a:p>
            <a:r>
              <a:rPr lang="en-GB" sz="1800" dirty="0"/>
              <a:t>2 Using CNN layers gives Tacotron2 a </a:t>
            </a:r>
            <a:r>
              <a:rPr lang="en-GB" sz="1800" dirty="0">
                <a:solidFill>
                  <a:srgbClr val="FF0000"/>
                </a:solidFill>
              </a:rPr>
              <a:t>long-term independent context</a:t>
            </a:r>
            <a:r>
              <a:rPr lang="en-GB" sz="1800" dirty="0"/>
              <a:t>, which is similar to N-grams. </a:t>
            </a:r>
          </a:p>
          <a:p>
            <a:r>
              <a:rPr lang="en-GB" sz="1800" dirty="0"/>
              <a:t>For example, </a:t>
            </a:r>
            <a:r>
              <a:rPr lang="en-GB" sz="1800" dirty="0">
                <a:solidFill>
                  <a:srgbClr val="FF0000"/>
                </a:solidFill>
              </a:rPr>
              <a:t>Floor and Flour</a:t>
            </a:r>
            <a:r>
              <a:rPr lang="en-GB" sz="1800" dirty="0"/>
              <a:t>,  similar spell but different pronunciation</a:t>
            </a:r>
            <a:r>
              <a:rPr lang="en-GB" dirty="0"/>
              <a:t> </a:t>
            </a:r>
          </a:p>
          <a:p>
            <a:endParaRPr lang="en-GB" sz="1800" dirty="0"/>
          </a:p>
          <a:p>
            <a:r>
              <a:rPr lang="en-GB" sz="1800" dirty="0"/>
              <a:t>3. Can make model </a:t>
            </a:r>
            <a:r>
              <a:rPr lang="en-GB" sz="1800" dirty="0">
                <a:solidFill>
                  <a:srgbClr val="FF0000"/>
                </a:solidFill>
              </a:rPr>
              <a:t>robust</a:t>
            </a:r>
            <a:r>
              <a:rPr lang="en-GB" sz="1800" dirty="0"/>
              <a:t> in the situation of some words </a:t>
            </a:r>
            <a:r>
              <a:rPr lang="en-GB" sz="1800" dirty="0">
                <a:solidFill>
                  <a:srgbClr val="FF0000"/>
                </a:solidFill>
              </a:rPr>
              <a:t>with silent characters </a:t>
            </a:r>
            <a:r>
              <a:rPr lang="en-GB" sz="1800" dirty="0"/>
              <a:t>such as ’k’ in ’know’ and ’d’ in ’</a:t>
            </a:r>
            <a:r>
              <a:rPr lang="en-GB" sz="1800" dirty="0" err="1"/>
              <a:t>django</a:t>
            </a:r>
            <a:r>
              <a:rPr lang="en-GB" sz="1800" dirty="0"/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14058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8242883-1DAC-489C-B3CE-4735A7D1A9F8}"/>
              </a:ext>
            </a:extLst>
          </p:cNvPr>
          <p:cNvSpPr/>
          <p:nvPr/>
        </p:nvSpPr>
        <p:spPr>
          <a:xfrm>
            <a:off x="3360646" y="1210045"/>
            <a:ext cx="19367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Attention  Used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E77FE14-EC9D-4D15-8BCE-D480BD34F8C7}"/>
              </a:ext>
            </a:extLst>
          </p:cNvPr>
          <p:cNvSpPr txBox="1"/>
          <p:nvPr/>
        </p:nvSpPr>
        <p:spPr>
          <a:xfrm>
            <a:off x="395653" y="1973178"/>
            <a:ext cx="846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Tacotron2 adapted a type of model of </a:t>
            </a:r>
            <a:r>
              <a:rPr lang="en-GB" sz="2000" dirty="0">
                <a:solidFill>
                  <a:srgbClr val="FF0000"/>
                </a:solidFill>
              </a:rPr>
              <a:t>hybrid attention</a:t>
            </a:r>
            <a:r>
              <a:rPr lang="en-GB" sz="2000" dirty="0"/>
              <a:t>, which is the mix of two previous described attention models.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C16079-123B-4C6D-9277-F1614AAA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60" y="2625172"/>
            <a:ext cx="7853520" cy="8859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4E7E83-3501-4BA2-A97F-27268D7F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567" y="3687992"/>
            <a:ext cx="1834831" cy="73807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6C88F5C-4D5C-42D0-9720-F7F9783F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058" y="3511155"/>
            <a:ext cx="1834831" cy="1048475"/>
          </a:xfrm>
          <a:prstGeom prst="rect">
            <a:avLst/>
          </a:prstGeom>
        </p:spPr>
      </p:pic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7BC8199F-6605-46F8-8C11-1AEFE67E5404}"/>
              </a:ext>
            </a:extLst>
          </p:cNvPr>
          <p:cNvCxnSpPr>
            <a:endCxn id="10" idx="1"/>
          </p:cNvCxnSpPr>
          <p:nvPr/>
        </p:nvCxnSpPr>
        <p:spPr>
          <a:xfrm>
            <a:off x="854529" y="3314700"/>
            <a:ext cx="892038" cy="742327"/>
          </a:xfrm>
          <a:prstGeom prst="bent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35BB83D-3355-42B5-A60E-14A0F6BCAD57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581398" y="4035393"/>
            <a:ext cx="1667660" cy="21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438700A-2AB8-4DE4-860B-39AE12B1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335" y="235080"/>
            <a:ext cx="4219405" cy="441059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2E6A57F-A26B-4454-AFE0-035467AE077F}"/>
              </a:ext>
            </a:extLst>
          </p:cNvPr>
          <p:cNvSpPr/>
          <p:nvPr/>
        </p:nvSpPr>
        <p:spPr>
          <a:xfrm>
            <a:off x="790801" y="3263350"/>
            <a:ext cx="22637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Decoder Structure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86F011-7445-4254-9FF2-2FEA8283FCF4}"/>
              </a:ext>
            </a:extLst>
          </p:cNvPr>
          <p:cNvSpPr/>
          <p:nvPr/>
        </p:nvSpPr>
        <p:spPr>
          <a:xfrm>
            <a:off x="6376737" y="484701"/>
            <a:ext cx="666893" cy="1615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EC3636-F63F-4378-9A13-3F10E4002D67}"/>
              </a:ext>
            </a:extLst>
          </p:cNvPr>
          <p:cNvSpPr txBox="1"/>
          <p:nvPr/>
        </p:nvSpPr>
        <p:spPr>
          <a:xfrm>
            <a:off x="6644869" y="1605357"/>
            <a:ext cx="265038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Pre-Net:</a:t>
            </a:r>
          </a:p>
          <a:p>
            <a:r>
              <a:rPr lang="en-GB" dirty="0">
                <a:solidFill>
                  <a:srgbClr val="FF0000"/>
                </a:solidFill>
              </a:rPr>
              <a:t>2-fully connected layers of 256 hidden </a:t>
            </a:r>
            <a:r>
              <a:rPr lang="en-GB" dirty="0" err="1">
                <a:solidFill>
                  <a:srgbClr val="FF0000"/>
                </a:solidFill>
              </a:rPr>
              <a:t>ReLU</a:t>
            </a:r>
            <a:r>
              <a:rPr lang="en-GB" dirty="0">
                <a:solidFill>
                  <a:srgbClr val="FF0000"/>
                </a:solidFill>
              </a:rPr>
              <a:t> units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ED9F9DD-CEBE-4629-93A7-1BF2BD3BA4ED}"/>
              </a:ext>
            </a:extLst>
          </p:cNvPr>
          <p:cNvSpPr/>
          <p:nvPr/>
        </p:nvSpPr>
        <p:spPr>
          <a:xfrm>
            <a:off x="7484788" y="336256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11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B9FCE40-9144-4B96-8292-C6FC68ACC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55" y="1140087"/>
            <a:ext cx="3360354" cy="351262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30CAE1-A050-407F-BE4E-478FF97BD0EE}"/>
              </a:ext>
            </a:extLst>
          </p:cNvPr>
          <p:cNvSpPr/>
          <p:nvPr/>
        </p:nvSpPr>
        <p:spPr>
          <a:xfrm>
            <a:off x="3885999" y="1163585"/>
            <a:ext cx="2467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Data Flow in Details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31E82-7157-414C-94A8-BC7E3DD134EB}"/>
              </a:ext>
            </a:extLst>
          </p:cNvPr>
          <p:cNvSpPr txBox="1"/>
          <p:nvPr/>
        </p:nvSpPr>
        <p:spPr>
          <a:xfrm>
            <a:off x="3604422" y="1767723"/>
            <a:ext cx="539863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Pre-net will process the </a:t>
            </a:r>
            <a:r>
              <a:rPr lang="en-GB" sz="1600" dirty="0">
                <a:solidFill>
                  <a:srgbClr val="FF0000"/>
                </a:solidFill>
              </a:rPr>
              <a:t>prediction</a:t>
            </a:r>
            <a:r>
              <a:rPr lang="en-GB" sz="1600" dirty="0"/>
              <a:t> from </a:t>
            </a:r>
            <a:r>
              <a:rPr lang="en-GB" sz="1600" dirty="0">
                <a:solidFill>
                  <a:srgbClr val="FF0000"/>
                </a:solidFill>
              </a:rPr>
              <a:t>last step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r>
              <a:rPr lang="en-GB" sz="1600" dirty="0"/>
              <a:t>2. Output will be </a:t>
            </a:r>
            <a:r>
              <a:rPr lang="en-GB" sz="1600" dirty="0">
                <a:solidFill>
                  <a:srgbClr val="FF0000"/>
                </a:solidFill>
              </a:rPr>
              <a:t>concatenated</a:t>
            </a:r>
            <a:r>
              <a:rPr lang="en-GB" sz="1600" dirty="0"/>
              <a:t> with the </a:t>
            </a:r>
            <a:r>
              <a:rPr lang="en-GB" sz="1600" dirty="0">
                <a:solidFill>
                  <a:srgbClr val="FF0000"/>
                </a:solidFill>
              </a:rPr>
              <a:t>context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vector</a:t>
            </a:r>
            <a:r>
              <a:rPr lang="en-GB" sz="1600" dirty="0"/>
              <a:t> made by Attention</a:t>
            </a:r>
          </a:p>
          <a:p>
            <a:endParaRPr lang="en-GB" sz="1600" dirty="0"/>
          </a:p>
          <a:p>
            <a:r>
              <a:rPr lang="en-GB" sz="1600" dirty="0"/>
              <a:t>3. </a:t>
            </a:r>
            <a:r>
              <a:rPr lang="en-GB" sz="1600" dirty="0">
                <a:solidFill>
                  <a:srgbClr val="FF0000"/>
                </a:solidFill>
              </a:rPr>
              <a:t>Feed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to</a:t>
            </a:r>
            <a:r>
              <a:rPr lang="en-GB" sz="1600" dirty="0"/>
              <a:t> a stack of 2 Bi-directional </a:t>
            </a:r>
            <a:r>
              <a:rPr lang="en-GB" sz="1600" dirty="0">
                <a:solidFill>
                  <a:srgbClr val="FF0000"/>
                </a:solidFill>
              </a:rPr>
              <a:t>LSTM</a:t>
            </a:r>
            <a:r>
              <a:rPr lang="en-GB" sz="1600" dirty="0"/>
              <a:t> layers</a:t>
            </a:r>
          </a:p>
          <a:p>
            <a:endParaRPr lang="en-GB" sz="1600" dirty="0"/>
          </a:p>
          <a:p>
            <a:r>
              <a:rPr lang="en-GB" sz="1600" dirty="0"/>
              <a:t>4. The </a:t>
            </a:r>
            <a:r>
              <a:rPr lang="en-GB" sz="1600" dirty="0">
                <a:solidFill>
                  <a:srgbClr val="FF0000"/>
                </a:solidFill>
              </a:rPr>
              <a:t>concatenation of the LSTM </a:t>
            </a:r>
            <a:r>
              <a:rPr lang="en-GB" sz="1600" dirty="0"/>
              <a:t>output and the </a:t>
            </a:r>
            <a:r>
              <a:rPr lang="en-GB" sz="1600" dirty="0">
                <a:solidFill>
                  <a:srgbClr val="FF0000"/>
                </a:solidFill>
              </a:rPr>
              <a:t>context vector</a:t>
            </a:r>
            <a:r>
              <a:rPr lang="en-GB" sz="1600" dirty="0"/>
              <a:t> from attention net will be projected within a liner transform</a:t>
            </a:r>
          </a:p>
          <a:p>
            <a:endParaRPr lang="en-GB" sz="1600" dirty="0"/>
          </a:p>
          <a:p>
            <a:r>
              <a:rPr lang="en-GB" sz="1600" dirty="0"/>
              <a:t>5. Liner Projection then</a:t>
            </a:r>
            <a:r>
              <a:rPr lang="en-GB" sz="1600" dirty="0">
                <a:solidFill>
                  <a:srgbClr val="FF0000"/>
                </a:solidFill>
              </a:rPr>
              <a:t> into 5-layer convolutional network</a:t>
            </a:r>
          </a:p>
          <a:p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D08B65-EC0D-407A-BED1-C8A42003C353}"/>
              </a:ext>
            </a:extLst>
          </p:cNvPr>
          <p:cNvSpPr/>
          <p:nvPr/>
        </p:nvSpPr>
        <p:spPr>
          <a:xfrm>
            <a:off x="2545223" y="1253684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B526551-6807-45C4-A9FB-1E3FD63E14AC}"/>
              </a:ext>
            </a:extLst>
          </p:cNvPr>
          <p:cNvSpPr/>
          <p:nvPr/>
        </p:nvSpPr>
        <p:spPr>
          <a:xfrm>
            <a:off x="1985469" y="1312199"/>
            <a:ext cx="540848" cy="164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71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Network design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A920BAE-15A0-4B8F-AA72-1E219103DA2F}"/>
              </a:ext>
            </a:extLst>
          </p:cNvPr>
          <p:cNvSpPr/>
          <p:nvPr/>
        </p:nvSpPr>
        <p:spPr>
          <a:xfrm>
            <a:off x="2568771" y="1187648"/>
            <a:ext cx="35205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Compressed Network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700052-6048-49B6-BC8B-FAF5521A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53" y="1741980"/>
            <a:ext cx="3589758" cy="288566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AFD0A47-5338-49FD-8581-3FE592175388}"/>
              </a:ext>
            </a:extLst>
          </p:cNvPr>
          <p:cNvSpPr/>
          <p:nvPr/>
        </p:nvSpPr>
        <p:spPr>
          <a:xfrm>
            <a:off x="347197" y="2244749"/>
            <a:ext cx="1020965" cy="5087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CCDF4FCC-140D-4641-B86A-802E8ABD7DD1}"/>
              </a:ext>
            </a:extLst>
          </p:cNvPr>
          <p:cNvCxnSpPr/>
          <p:nvPr/>
        </p:nvCxnSpPr>
        <p:spPr>
          <a:xfrm>
            <a:off x="1368162" y="2406067"/>
            <a:ext cx="3870731" cy="996902"/>
          </a:xfrm>
          <a:prstGeom prst="straightConnector1">
            <a:avLst/>
          </a:prstGeom>
          <a:ln w="38100">
            <a:solidFill>
              <a:srgbClr val="0CA1CD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400E41-E922-4D42-8C9B-A7154CADEFA6}"/>
              </a:ext>
            </a:extLst>
          </p:cNvPr>
          <p:cNvSpPr txBox="1"/>
          <p:nvPr/>
        </p:nvSpPr>
        <p:spPr>
          <a:xfrm>
            <a:off x="5273797" y="2000680"/>
            <a:ext cx="35888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is 5 layer Convolution Networks</a:t>
            </a:r>
          </a:p>
          <a:p>
            <a:endParaRPr lang="en-GB" sz="1800" dirty="0"/>
          </a:p>
          <a:p>
            <a:r>
              <a:rPr lang="en-GB" sz="1800" dirty="0" err="1">
                <a:solidFill>
                  <a:srgbClr val="FF0000"/>
                </a:solidFill>
              </a:rPr>
              <a:t>WaveNet</a:t>
            </a:r>
            <a:r>
              <a:rPr lang="en-GB" sz="1800" dirty="0"/>
              <a:t> is also consisted with Convolution Networks</a:t>
            </a:r>
          </a:p>
          <a:p>
            <a:endParaRPr lang="en-GB" sz="1800" dirty="0"/>
          </a:p>
          <a:p>
            <a:r>
              <a:rPr lang="en-GB" sz="1800" dirty="0"/>
              <a:t>Try to </a:t>
            </a:r>
            <a:r>
              <a:rPr lang="en-GB" sz="1800" dirty="0">
                <a:solidFill>
                  <a:srgbClr val="FF0000"/>
                </a:solidFill>
              </a:rPr>
              <a:t>Delete</a:t>
            </a:r>
            <a:r>
              <a:rPr lang="en-GB" sz="1800" dirty="0"/>
              <a:t> </a:t>
            </a:r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and train to compare</a:t>
            </a:r>
          </a:p>
          <a:p>
            <a:endParaRPr lang="en-GB" sz="1800" dirty="0"/>
          </a:p>
          <a:p>
            <a:r>
              <a:rPr lang="en-GB" sz="1800" dirty="0"/>
              <a:t>Apply Dropout &amp; </a:t>
            </a:r>
            <a:r>
              <a:rPr lang="en-GB" sz="1800" dirty="0" err="1"/>
              <a:t>Zoneout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820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38" y="1597209"/>
            <a:ext cx="3232542" cy="203195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sTUDY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E0847D3-FFE1-4819-9F7F-63FE7ADA4DE6}"/>
              </a:ext>
            </a:extLst>
          </p:cNvPr>
          <p:cNvSpPr txBox="1">
            <a:spLocks/>
          </p:cNvSpPr>
          <p:nvPr/>
        </p:nvSpPr>
        <p:spPr>
          <a:xfrm>
            <a:off x="3533774" y="1559066"/>
            <a:ext cx="8457993" cy="28833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RNN &amp; LSTM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Sequence-to-sequence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Attention Mechanism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Mel-spectrogram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Dropout &amp; </a:t>
            </a:r>
            <a:r>
              <a:rPr lang="en-GB" sz="2400" dirty="0" err="1"/>
              <a:t>Zoneout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941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8A4888-FC20-4BCE-AE09-9D9C6E143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79" y="1704774"/>
            <a:ext cx="4281523" cy="155205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70753D-4DD7-4537-A917-17D5F5440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97" y="3136898"/>
            <a:ext cx="4530124" cy="16379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73039A3-78CF-42CF-96F2-07A62F196178}"/>
              </a:ext>
            </a:extLst>
          </p:cNvPr>
          <p:cNvSpPr txBox="1"/>
          <p:nvPr/>
        </p:nvSpPr>
        <p:spPr>
          <a:xfrm>
            <a:off x="4741847" y="1849099"/>
            <a:ext cx="402542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Dilated Network: Each neuron is a convolution neuron</a:t>
            </a:r>
          </a:p>
          <a:p>
            <a:endParaRPr lang="en-GB" dirty="0"/>
          </a:p>
          <a:p>
            <a:r>
              <a:rPr lang="en-GB" dirty="0"/>
              <a:t>Reason: Do not have recurrent connections, they are typically faster to train than RNNs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E4A06E6-2194-4DF2-89BC-E5988E74FE21}"/>
              </a:ext>
            </a:extLst>
          </p:cNvPr>
          <p:cNvSpPr txBox="1"/>
          <p:nvPr/>
        </p:nvSpPr>
        <p:spPr>
          <a:xfrm>
            <a:off x="1097022" y="3256826"/>
            <a:ext cx="3516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Skipped Dilated Network:</a:t>
            </a:r>
          </a:p>
          <a:p>
            <a:r>
              <a:rPr lang="en-GB" dirty="0"/>
              <a:t>Due to the speech attributes which need to sample from large time scales, we need to skip some neurons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BEEDD6-F374-4AAF-BC66-0DF2E9E6ABAC}"/>
              </a:ext>
            </a:extLst>
          </p:cNvPr>
          <p:cNvSpPr txBox="1"/>
          <p:nvPr/>
        </p:nvSpPr>
        <p:spPr>
          <a:xfrm>
            <a:off x="1097022" y="4297172"/>
            <a:ext cx="34337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If dilation=1, t, t-2, t-4 will be adapted</a:t>
            </a:r>
          </a:p>
        </p:txBody>
      </p:sp>
    </p:spTree>
    <p:extLst>
      <p:ext uri="{BB962C8B-B14F-4D97-AF65-F5344CB8AC3E}">
        <p14:creationId xmlns:p14="http://schemas.microsoft.com/office/powerpoint/2010/main" val="57008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6F747D0E-8657-46AF-A18D-D39E5B75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71" y="1767200"/>
            <a:ext cx="652286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043998" y="1187648"/>
            <a:ext cx="2570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Processing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6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6DCB0B-6B8A-4C89-805C-80D648245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73" y="2571750"/>
            <a:ext cx="2686283" cy="7887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F167819-E19D-4E4B-8F6F-1B7B8DCC1D48}"/>
              </a:ext>
            </a:extLst>
          </p:cNvPr>
          <p:cNvSpPr txBox="1"/>
          <p:nvPr/>
        </p:nvSpPr>
        <p:spPr>
          <a:xfrm>
            <a:off x="3752850" y="2022444"/>
            <a:ext cx="472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 law to transform the original 65536 possible outputs into 256 outputs</a:t>
            </a:r>
          </a:p>
          <a:p>
            <a:endParaRPr lang="en-GB" dirty="0"/>
          </a:p>
          <a:p>
            <a:r>
              <a:rPr lang="en-GB" dirty="0"/>
              <a:t>So the problem become a classification problem with 256 labels</a:t>
            </a:r>
          </a:p>
          <a:p>
            <a:endParaRPr lang="en-GB" dirty="0"/>
          </a:p>
          <a:p>
            <a:r>
              <a:rPr lang="en-GB" dirty="0"/>
              <a:t>Many experiments have shown that the final waveform is not  affected by this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862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3" y="1454102"/>
            <a:ext cx="4157254" cy="23089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7F1169-6845-42F0-AA14-1EC2D8196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82" y="1823596"/>
            <a:ext cx="4477508" cy="156995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F03B3975-4154-4AA4-ADE4-71A9C04D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7459" y="4767262"/>
            <a:ext cx="5274129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38429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2461958" y="3645972"/>
            <a:ext cx="522514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125,000 steps</a:t>
            </a:r>
          </a:p>
          <a:p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0.02		</a:t>
            </a:r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0.004</a:t>
            </a:r>
          </a:p>
          <a:p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0.03		</a:t>
            </a:r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Original Model Loss Changing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2F990B-D3F2-4BEE-BCA6-2764BF15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29501"/>
            <a:ext cx="2269363" cy="7724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C9CFF0-1C50-4C33-963A-A1B9EB8B0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58" y="1373731"/>
            <a:ext cx="2033710" cy="6993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7D2214A-574C-48A4-AADB-E8F0073B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77" y="1365545"/>
            <a:ext cx="2138195" cy="7327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9349F4F-92E9-4A4E-990B-FEFF964F4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369" y="1351395"/>
            <a:ext cx="2072182" cy="70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777F4E-CD3F-4816-99A8-9B6DA32D6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67" y="573341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21B881-F479-4219-9AB5-92D9D57C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B88B77D-BB6B-4B04-8EB2-EB2ED7A7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70" y="2844028"/>
            <a:ext cx="2183427" cy="17467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2334BBC-1C10-4A41-A1CE-EBD73F502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58" y="2871220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AE21DB-2C98-4902-8DAE-12694F5B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552731"/>
            <a:ext cx="2168028" cy="173442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651D6E8-1439-4E3E-A49E-F22AC4BE8537}"/>
              </a:ext>
            </a:extLst>
          </p:cNvPr>
          <p:cNvSpPr txBox="1"/>
          <p:nvPr/>
        </p:nvSpPr>
        <p:spPr>
          <a:xfrm>
            <a:off x="945338" y="2189747"/>
            <a:ext cx="13028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C883398-C3E6-4D57-BF2F-7AFF05E093EF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5659C40-FE6C-460B-9C4D-4331B71EF173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B5B599A-CC8C-48B4-9418-6338467E3A75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1BB11-60AA-4307-ADAA-4ECDFFBA50D0}"/>
              </a:ext>
            </a:extLst>
          </p:cNvPr>
          <p:cNvSpPr txBox="1"/>
          <p:nvPr/>
        </p:nvSpPr>
        <p:spPr>
          <a:xfrm>
            <a:off x="6178981" y="1756142"/>
            <a:ext cx="2468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Model: Mel-Spectrogram Prediction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200584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F8AB42-D7CA-4C89-8065-F99C460F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9" y="563190"/>
            <a:ext cx="2164119" cy="16230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D84DBFB6-4F7E-4F39-AD22-7640C6569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C9DE7-8706-4374-BC52-6F1715F1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182" y="2904927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A868A9-891A-4771-ACB1-EAD615A21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904927"/>
            <a:ext cx="2171939" cy="16289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49C5620-E71E-40F3-90D0-9BA228AB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611" y="560258"/>
            <a:ext cx="2168028" cy="16260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FBEFECF-A32B-4C19-9E22-6A22589C860F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3C2BFC7-5435-4212-AB83-62641C857536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CBACF72-9D1A-45D9-B282-7E425A8473F1}"/>
              </a:ext>
            </a:extLst>
          </p:cNvPr>
          <p:cNvSpPr txBox="1"/>
          <p:nvPr/>
        </p:nvSpPr>
        <p:spPr>
          <a:xfrm>
            <a:off x="890493" y="4464634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EF6210-B572-4D93-BB40-4D3ADA92D80D}"/>
              </a:ext>
            </a:extLst>
          </p:cNvPr>
          <p:cNvSpPr txBox="1"/>
          <p:nvPr/>
        </p:nvSpPr>
        <p:spPr>
          <a:xfrm>
            <a:off x="3533845" y="4479527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017054-8498-4B63-A38B-442D77461290}"/>
              </a:ext>
            </a:extLst>
          </p:cNvPr>
          <p:cNvSpPr txBox="1"/>
          <p:nvPr/>
        </p:nvSpPr>
        <p:spPr>
          <a:xfrm>
            <a:off x="6010510" y="2034833"/>
            <a:ext cx="2589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55475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1231DDDD-35E2-458A-B13B-F93941EB7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484" y="1323474"/>
            <a:ext cx="2149049" cy="7556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359B23-6857-40C9-8C52-B2318BF9F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650" y="1323474"/>
            <a:ext cx="2170673" cy="7534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6EC479-AA89-45CB-8AB2-03EA316C1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470" y="1340020"/>
            <a:ext cx="2147047" cy="75583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D2E93D2-C0F9-44F2-9876-336BD273A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50" y="1340021"/>
            <a:ext cx="2101776" cy="73694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1737122" y="3588437"/>
            <a:ext cx="483632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195,000 steps		</a:t>
            </a:r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0.13</a:t>
            </a:r>
          </a:p>
          <a:p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0.082			</a:t>
            </a:r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0.212</a:t>
            </a:r>
          </a:p>
          <a:p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9B74473-F154-46F9-AAF1-0F480B9FE78F}"/>
              </a:ext>
            </a:extLst>
          </p:cNvPr>
          <p:cNvSpPr txBox="1"/>
          <p:nvPr/>
        </p:nvSpPr>
        <p:spPr>
          <a:xfrm>
            <a:off x="6987082" y="3635673"/>
            <a:ext cx="21038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Keep unchanged around 100,000 steps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Compressed Model Loss Changing</a:t>
            </a:r>
          </a:p>
        </p:txBody>
      </p:sp>
    </p:spTree>
    <p:extLst>
      <p:ext uri="{BB962C8B-B14F-4D97-AF65-F5344CB8AC3E}">
        <p14:creationId xmlns:p14="http://schemas.microsoft.com/office/powerpoint/2010/main" val="3266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6DE282-3D99-4D28-95EC-8959050B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7" y="627435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7ADA10E5-5B83-4EE4-B4A6-94EDF5054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9AEC4F-1450-4439-9E7F-4335E622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63" y="2940142"/>
            <a:ext cx="2183427" cy="174674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82ACE2F-BCD6-4790-88BF-8FACE6EDB464}"/>
              </a:ext>
            </a:extLst>
          </p:cNvPr>
          <p:cNvSpPr txBox="1"/>
          <p:nvPr/>
        </p:nvSpPr>
        <p:spPr>
          <a:xfrm>
            <a:off x="6178981" y="1756142"/>
            <a:ext cx="24688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Model: Mel-Spectrogram Prediction based on training data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EB4A2D-CA4B-49CA-993F-1803C27D5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39" y="2940142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8BBE30-ACB3-4188-BC5D-ED111C657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624308"/>
            <a:ext cx="2168028" cy="17344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975E96-9EC8-4EE7-A9F6-2F7DC2AB9916}"/>
              </a:ext>
            </a:extLst>
          </p:cNvPr>
          <p:cNvSpPr txBox="1"/>
          <p:nvPr/>
        </p:nvSpPr>
        <p:spPr>
          <a:xfrm>
            <a:off x="945338" y="2189747"/>
            <a:ext cx="10381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898CEF-3B75-4752-A40D-DB38AE8F7735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D82E613-807F-41E3-AA9F-D9CBA10F6B3B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B80248A-DA87-46C9-8D13-E9DC716790E0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</p:spTree>
    <p:extLst>
      <p:ext uri="{BB962C8B-B14F-4D97-AF65-F5344CB8AC3E}">
        <p14:creationId xmlns:p14="http://schemas.microsoft.com/office/powerpoint/2010/main" val="77150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73AE09-966A-43DD-9AE0-426EFE06D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99" y="634202"/>
            <a:ext cx="2168028" cy="16260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BB6337F-ACB5-4A0C-925D-A41BF0CB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656C58-D36A-4122-B859-8BB9D4662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11" y="2841711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BD3041-47A9-4B74-B894-4EA7F425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858689"/>
            <a:ext cx="2171939" cy="16289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4F15B9-D0A7-4930-8790-B74FD95E7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7150" y="619606"/>
            <a:ext cx="2260748" cy="165521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91600AB-6064-42A1-90C7-2804954DD696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9599D5C-DE5E-4180-A323-DE9EF87CDCE1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2F44C8-BD10-406B-B8C9-8F88E73596B7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3C4486B-0695-404A-8746-B499D8B916B8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FD591F7-2045-4A52-9348-E345048C71DC}"/>
              </a:ext>
            </a:extLst>
          </p:cNvPr>
          <p:cNvSpPr txBox="1"/>
          <p:nvPr/>
        </p:nvSpPr>
        <p:spPr>
          <a:xfrm>
            <a:off x="6194721" y="1756142"/>
            <a:ext cx="23449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900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10280"/>
            <a:ext cx="8579095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9763" y="325158"/>
            <a:ext cx="8354890" cy="697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4100">
                <a:solidFill>
                  <a:srgbClr val="FFFFFF"/>
                </a:solidFill>
              </a:rPr>
              <a:t>Background Studying</a:t>
            </a: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991504" y="1168837"/>
            <a:ext cx="7191408" cy="41142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2400" dirty="0">
                <a:solidFill>
                  <a:srgbClr val="9ECAE9"/>
                </a:solidFill>
              </a:rPr>
              <a:t>RNN &amp; LSTM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141719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1947627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4AC02F6-AC2E-4C15-8A7F-2B149B940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4" y="2835075"/>
            <a:ext cx="4091938" cy="10741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0AB741-E5F6-4DA0-B46E-A8CDE1DFD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75" y="2538711"/>
            <a:ext cx="3905281" cy="156103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26C5D66-0E5E-47BA-8483-58B5FDF9A876}"/>
              </a:ext>
            </a:extLst>
          </p:cNvPr>
          <p:cNvSpPr txBox="1"/>
          <p:nvPr/>
        </p:nvSpPr>
        <p:spPr>
          <a:xfrm>
            <a:off x="267244" y="1797862"/>
            <a:ext cx="4242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/>
              <a:t>Connections between nodes form a </a:t>
            </a:r>
            <a:r>
              <a:rPr lang="en-GB" dirty="0">
                <a:solidFill>
                  <a:srgbClr val="FF0000"/>
                </a:solidFill>
                <a:hlinkClick r:id="rId5" tooltip="Directed grap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directed graph</a:t>
            </a:r>
            <a:r>
              <a:rPr lang="en-GB" dirty="0"/>
              <a:t> along a sequence. </a:t>
            </a:r>
          </a:p>
          <a:p>
            <a:pPr marL="342900" indent="-342900">
              <a:buAutoNum type="arabicPeriod"/>
            </a:pPr>
            <a:r>
              <a:rPr lang="en-GB" dirty="0"/>
              <a:t>Allows it to exhibit temporal dynamic behaviour for a time sequence.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679B90-E405-4370-9079-9C0F41E9B8EB}"/>
              </a:ext>
            </a:extLst>
          </p:cNvPr>
          <p:cNvSpPr txBox="1"/>
          <p:nvPr/>
        </p:nvSpPr>
        <p:spPr>
          <a:xfrm>
            <a:off x="5197642" y="1947627"/>
            <a:ext cx="35304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Widely used in </a:t>
            </a:r>
            <a:r>
              <a:rPr lang="en-GB" dirty="0">
                <a:solidFill>
                  <a:srgbClr val="FF0000"/>
                </a:solidFill>
              </a:rPr>
              <a:t>Machine Translation </a:t>
            </a:r>
            <a:r>
              <a:rPr lang="en-GB" dirty="0"/>
              <a:t>and </a:t>
            </a:r>
            <a:r>
              <a:rPr lang="en-GB" dirty="0">
                <a:solidFill>
                  <a:srgbClr val="FF0000"/>
                </a:solidFill>
              </a:rPr>
              <a:t>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9994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A53B075-3215-405B-9E39-B09B05492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2352886"/>
            <a:ext cx="5284110" cy="1834351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EE346B-92DA-476F-B8F7-5B90EA45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4F5D49F2-ED03-4B28-83A7-2B250EEBA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EBE8081-3C89-4A55-A7EB-7B277137C807}"/>
              </a:ext>
            </a:extLst>
          </p:cNvPr>
          <p:cNvSpPr/>
          <p:nvPr/>
        </p:nvSpPr>
        <p:spPr>
          <a:xfrm>
            <a:off x="3221765" y="1210045"/>
            <a:ext cx="22145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Training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30E506-8DAF-402D-8D9D-46D0539A99A8}"/>
              </a:ext>
            </a:extLst>
          </p:cNvPr>
          <p:cNvSpPr txBox="1"/>
          <p:nvPr/>
        </p:nvSpPr>
        <p:spPr>
          <a:xfrm>
            <a:off x="5895473" y="2345391"/>
            <a:ext cx="2770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Total Steps: 1.16 million steps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Cost Time: 1 month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Final Loss: 6.00</a:t>
            </a:r>
          </a:p>
        </p:txBody>
      </p:sp>
    </p:spTree>
    <p:extLst>
      <p:ext uri="{BB962C8B-B14F-4D97-AF65-F5344CB8AC3E}">
        <p14:creationId xmlns:p14="http://schemas.microsoft.com/office/powerpoint/2010/main" val="6402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40EB95A-709A-4C65-A41D-EC33971F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8A4FEF3-3D6D-4AF2-B91C-DBC00B79B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67" y="1767200"/>
            <a:ext cx="391925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4CD594AF-2091-4DEC-B4DB-5B4739E3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B0BF52-DE0F-4EB8-8E80-7099B94ACA2A}"/>
              </a:ext>
            </a:extLst>
          </p:cNvPr>
          <p:cNvSpPr/>
          <p:nvPr/>
        </p:nvSpPr>
        <p:spPr>
          <a:xfrm>
            <a:off x="1732584" y="1210045"/>
            <a:ext cx="5192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Prediction Based on Training Data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C41838-59E9-4D03-8E92-DF9513610271}"/>
              </a:ext>
            </a:extLst>
          </p:cNvPr>
          <p:cNvSpPr txBox="1"/>
          <p:nvPr/>
        </p:nvSpPr>
        <p:spPr>
          <a:xfrm>
            <a:off x="4572000" y="2347877"/>
            <a:ext cx="44413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Predicted waveform is very </a:t>
            </a:r>
            <a:r>
              <a:rPr lang="en-GB" sz="2000" dirty="0">
                <a:solidFill>
                  <a:srgbClr val="FF0000"/>
                </a:solidFill>
              </a:rPr>
              <a:t>similar or even the same</a:t>
            </a:r>
            <a:r>
              <a:rPr lang="en-GB" sz="2000" dirty="0"/>
              <a:t> as the ground truth of data,</a:t>
            </a:r>
          </a:p>
          <a:p>
            <a:r>
              <a:rPr lang="en-GB" sz="2000" dirty="0"/>
              <a:t>2. The networks are </a:t>
            </a:r>
            <a:r>
              <a:rPr lang="en-GB" sz="2000" dirty="0">
                <a:solidFill>
                  <a:srgbClr val="FF0000"/>
                </a:solidFill>
              </a:rPr>
              <a:t>trained effective </a:t>
            </a:r>
            <a:r>
              <a:rPr lang="en-GB" sz="2000" dirty="0"/>
              <a:t>with the training data set.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257766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0" y="1204529"/>
            <a:ext cx="2871594" cy="282664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A0E83C-BE4B-4291-A082-B95460C0E5D7}"/>
              </a:ext>
            </a:extLst>
          </p:cNvPr>
          <p:cNvSpPr txBox="1"/>
          <p:nvPr/>
        </p:nvSpPr>
        <p:spPr>
          <a:xfrm>
            <a:off x="4255741" y="1802245"/>
            <a:ext cx="42488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 err="1"/>
              <a:t>WaveNet</a:t>
            </a:r>
            <a:r>
              <a:rPr lang="en-GB" sz="2000" dirty="0"/>
              <a:t>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Tacotron2 Output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Final Output Evaluation</a:t>
            </a:r>
          </a:p>
        </p:txBody>
      </p:sp>
    </p:spTree>
    <p:extLst>
      <p:ext uri="{BB962C8B-B14F-4D97-AF65-F5344CB8AC3E}">
        <p14:creationId xmlns:p14="http://schemas.microsoft.com/office/powerpoint/2010/main" val="159190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DC3811-4D9D-4777-9577-1EA70A080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39A87ACC-27AA-4710-B9A6-6AD4DEEE3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1764377"/>
            <a:ext cx="409314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4B53280-0EC7-4E40-9A7E-0120AEB0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A84143-EABF-4438-940B-830FD9F94EC2}"/>
              </a:ext>
            </a:extLst>
          </p:cNvPr>
          <p:cNvSpPr/>
          <p:nvPr/>
        </p:nvSpPr>
        <p:spPr>
          <a:xfrm>
            <a:off x="3079261" y="1210045"/>
            <a:ext cx="24995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Evaluation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B0E30F-70B2-462A-8CAA-BB840B2B517D}"/>
              </a:ext>
            </a:extLst>
          </p:cNvPr>
          <p:cNvSpPr txBox="1"/>
          <p:nvPr/>
        </p:nvSpPr>
        <p:spPr>
          <a:xfrm>
            <a:off x="4329026" y="2167665"/>
            <a:ext cx="421792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The prediction on the first 10,000 steps, the waveforms is really </a:t>
            </a:r>
            <a:r>
              <a:rPr lang="en-GB" dirty="0">
                <a:solidFill>
                  <a:srgbClr val="FF0000"/>
                </a:solidFill>
              </a:rPr>
              <a:t>noisy</a:t>
            </a:r>
            <a:r>
              <a:rPr lang="en-GB" dirty="0"/>
              <a:t> with an </a:t>
            </a:r>
            <a:r>
              <a:rPr lang="en-GB" dirty="0">
                <a:solidFill>
                  <a:srgbClr val="FF0000"/>
                </a:solidFill>
              </a:rPr>
              <a:t>unclear</a:t>
            </a:r>
            <a:r>
              <a:rPr lang="en-GB" dirty="0"/>
              <a:t> waveform.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Quality is </a:t>
            </a:r>
            <a:r>
              <a:rPr lang="en-GB" dirty="0">
                <a:solidFill>
                  <a:srgbClr val="FF0000"/>
                </a:solidFill>
              </a:rPr>
              <a:t>getting positive </a:t>
            </a:r>
            <a:r>
              <a:rPr lang="en-GB" dirty="0"/>
              <a:t>with the training steps increasing.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Some </a:t>
            </a:r>
            <a:r>
              <a:rPr lang="en-GB" dirty="0">
                <a:solidFill>
                  <a:srgbClr val="FF0000"/>
                </a:solidFill>
              </a:rPr>
              <a:t>necessary peak parts </a:t>
            </a:r>
            <a:r>
              <a:rPr lang="en-GB" dirty="0"/>
              <a:t>of the prediction waves start showing corresponding to the real 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1.16 million steps present </a:t>
            </a:r>
            <a:r>
              <a:rPr lang="en-GB" dirty="0">
                <a:solidFill>
                  <a:srgbClr val="FF0000"/>
                </a:solidFill>
              </a:rPr>
              <a:t>almost the same </a:t>
            </a:r>
            <a:r>
              <a:rPr lang="en-GB" dirty="0"/>
              <a:t>waves with the ground truth.</a:t>
            </a:r>
          </a:p>
        </p:txBody>
      </p:sp>
    </p:spTree>
    <p:extLst>
      <p:ext uri="{BB962C8B-B14F-4D97-AF65-F5344CB8AC3E}">
        <p14:creationId xmlns:p14="http://schemas.microsoft.com/office/powerpoint/2010/main" val="229621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629079" y="2224124"/>
            <a:ext cx="859054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test sentences: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President Trump met with other leaders at the Group of 20 conference</a:t>
            </a:r>
            <a:endParaRPr lang="en-GB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629079" y="994478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Tacotron2 output test:</a:t>
            </a:r>
          </a:p>
        </p:txBody>
      </p:sp>
    </p:spTree>
    <p:extLst>
      <p:ext uri="{BB962C8B-B14F-4D97-AF65-F5344CB8AC3E}">
        <p14:creationId xmlns:p14="http://schemas.microsoft.com/office/powerpoint/2010/main" val="24079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Original Model: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FBA43D-6B21-470D-B92F-21DE8ADEA8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61" y="2406316"/>
            <a:ext cx="3160352" cy="23138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7B2F8B0-9E7B-4184-98C4-696764B12C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9781" y="2406173"/>
            <a:ext cx="3044438" cy="22289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0E030E-C47A-4E32-B10D-75E21FFFCC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0133" y="2488961"/>
            <a:ext cx="2818483" cy="2063559"/>
          </a:xfrm>
          <a:prstGeom prst="rect">
            <a:avLst/>
          </a:prstGeom>
        </p:spPr>
      </p:pic>
      <p:pic>
        <p:nvPicPr>
          <p:cNvPr id="8" name="speech-wav-00001-mel">
            <a:hlinkClick r:id="" action="ppaction://media"/>
            <a:extLst>
              <a:ext uri="{FF2B5EF4-FFF2-40B4-BE49-F238E27FC236}">
                <a16:creationId xmlns:a16="http://schemas.microsoft.com/office/drawing/2014/main" id="{7A3127F7-80D7-4631-AA8E-759E9DDEA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49744" y="1483023"/>
            <a:ext cx="244475" cy="244475"/>
          </a:xfrm>
          <a:prstGeom prst="rect">
            <a:avLst/>
          </a:prstGeom>
        </p:spPr>
      </p:pic>
      <p:pic>
        <p:nvPicPr>
          <p:cNvPr id="9" name="speech-wav-00002-mel">
            <a:hlinkClick r:id="" action="ppaction://media"/>
            <a:extLst>
              <a:ext uri="{FF2B5EF4-FFF2-40B4-BE49-F238E27FC236}">
                <a16:creationId xmlns:a16="http://schemas.microsoft.com/office/drawing/2014/main" id="{C09D1AD8-55F3-471E-A68F-0A778C689C9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86228" y="1727498"/>
            <a:ext cx="244475" cy="244475"/>
          </a:xfrm>
          <a:prstGeom prst="rect">
            <a:avLst/>
          </a:prstGeom>
        </p:spPr>
      </p:pic>
      <p:pic>
        <p:nvPicPr>
          <p:cNvPr id="10" name="speech-wav-00003-mel">
            <a:hlinkClick r:id="" action="ppaction://media"/>
            <a:extLst>
              <a:ext uri="{FF2B5EF4-FFF2-40B4-BE49-F238E27FC236}">
                <a16:creationId xmlns:a16="http://schemas.microsoft.com/office/drawing/2014/main" id="{A1CBF2C3-199C-479B-B7BD-39BE147F597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33895" y="196594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2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6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4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Compressed Model: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26B1EBC-5E1B-4BFA-A963-97AF0B925D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50" y="2568758"/>
            <a:ext cx="2880017" cy="21086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DD369C-BCFF-47D0-951F-958D5ECCBC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4645" y="2399394"/>
            <a:ext cx="3063150" cy="22426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7988BA3-42F7-4050-BD2F-51BD2D1B35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22833" y="2364113"/>
            <a:ext cx="3159528" cy="2313256"/>
          </a:xfrm>
          <a:prstGeom prst="rect">
            <a:avLst/>
          </a:prstGeom>
        </p:spPr>
      </p:pic>
      <p:pic>
        <p:nvPicPr>
          <p:cNvPr id="11" name="wav-2-mel">
            <a:hlinkClick r:id="" action="ppaction://media"/>
            <a:extLst>
              <a:ext uri="{FF2B5EF4-FFF2-40B4-BE49-F238E27FC236}">
                <a16:creationId xmlns:a16="http://schemas.microsoft.com/office/drawing/2014/main" id="{2BA7FAE2-CAF8-4784-AF89-5D73C560A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02258" y="1723409"/>
            <a:ext cx="244475" cy="244475"/>
          </a:xfrm>
          <a:prstGeom prst="rect">
            <a:avLst/>
          </a:prstGeom>
        </p:spPr>
      </p:pic>
      <p:pic>
        <p:nvPicPr>
          <p:cNvPr id="12" name="wav-3-mel">
            <a:hlinkClick r:id="" action="ppaction://media"/>
            <a:extLst>
              <a:ext uri="{FF2B5EF4-FFF2-40B4-BE49-F238E27FC236}">
                <a16:creationId xmlns:a16="http://schemas.microsoft.com/office/drawing/2014/main" id="{43E07512-1142-4554-97F0-F32BCB52607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07512" y="1940648"/>
            <a:ext cx="244475" cy="244475"/>
          </a:xfrm>
          <a:prstGeom prst="rect">
            <a:avLst/>
          </a:prstGeom>
        </p:spPr>
      </p:pic>
      <p:pic>
        <p:nvPicPr>
          <p:cNvPr id="13" name="wav-1-mel">
            <a:hlinkClick r:id="" action="ppaction://media"/>
            <a:extLst>
              <a:ext uri="{FF2B5EF4-FFF2-40B4-BE49-F238E27FC236}">
                <a16:creationId xmlns:a16="http://schemas.microsoft.com/office/drawing/2014/main" id="{BF7773A7-3871-43B6-B0E5-A7E8B3CC05E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922833" y="155323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1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6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6E3BE38-2C8D-470B-899D-2A9B9FAE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157A34E-6764-4947-9AFF-74225062541B}"/>
              </a:ext>
            </a:extLst>
          </p:cNvPr>
          <p:cNvSpPr txBox="1"/>
          <p:nvPr/>
        </p:nvSpPr>
        <p:spPr>
          <a:xfrm>
            <a:off x="886899" y="1007563"/>
            <a:ext cx="7115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Final Result Comparison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11E98A-4740-45A5-804A-50D732844107}"/>
              </a:ext>
            </a:extLst>
          </p:cNvPr>
          <p:cNvSpPr/>
          <p:nvPr/>
        </p:nvSpPr>
        <p:spPr>
          <a:xfrm>
            <a:off x="886899" y="1725365"/>
            <a:ext cx="805084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400" dirty="0"/>
              <a:t>Scientists at the CERN laboratory say they have discovered a new particle.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There’s a way to measure the acute emotional intelligence that has never gone out of style.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President Trump met with other leaders at the Group of 20 conference</a:t>
            </a:r>
            <a:endParaRPr lang="en-GB" sz="1400" b="1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B144D77-10F2-4802-9D72-9591B0A7A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069940"/>
              </p:ext>
            </p:extLst>
          </p:nvPr>
        </p:nvGraphicFramePr>
        <p:xfrm>
          <a:off x="1166490" y="279137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5273149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99327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48276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Original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Compressed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695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850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674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912108"/>
                  </a:ext>
                </a:extLst>
              </a:tr>
            </a:tbl>
          </a:graphicData>
        </a:graphic>
      </p:graphicFrame>
      <p:pic>
        <p:nvPicPr>
          <p:cNvPr id="9" name="下载 (1)">
            <a:hlinkClick r:id="" action="ppaction://media"/>
            <a:extLst>
              <a:ext uri="{FF2B5EF4-FFF2-40B4-BE49-F238E27FC236}">
                <a16:creationId xmlns:a16="http://schemas.microsoft.com/office/drawing/2014/main" id="{8AAF2E49-265C-4F3C-9EAD-632047729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618844"/>
            <a:ext cx="244475" cy="244475"/>
          </a:xfrm>
          <a:prstGeom prst="rect">
            <a:avLst/>
          </a:prstGeom>
        </p:spPr>
      </p:pic>
      <p:pic>
        <p:nvPicPr>
          <p:cNvPr id="10" name="下载 (2)">
            <a:hlinkClick r:id="" action="ppaction://media"/>
            <a:extLst>
              <a:ext uri="{FF2B5EF4-FFF2-40B4-BE49-F238E27FC236}">
                <a16:creationId xmlns:a16="http://schemas.microsoft.com/office/drawing/2014/main" id="{707F5153-14B1-492E-A9C6-D5A568F580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968922"/>
            <a:ext cx="244475" cy="244475"/>
          </a:xfrm>
          <a:prstGeom prst="rect">
            <a:avLst/>
          </a:prstGeom>
        </p:spPr>
      </p:pic>
      <p:pic>
        <p:nvPicPr>
          <p:cNvPr id="11" name="下载">
            <a:hlinkClick r:id="" action="ppaction://media"/>
            <a:extLst>
              <a:ext uri="{FF2B5EF4-FFF2-40B4-BE49-F238E27FC236}">
                <a16:creationId xmlns:a16="http://schemas.microsoft.com/office/drawing/2014/main" id="{4D951A9B-3259-456C-95F1-38BDEF5EC15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216538"/>
            <a:ext cx="244475" cy="244475"/>
          </a:xfrm>
          <a:prstGeom prst="rect">
            <a:avLst/>
          </a:prstGeom>
        </p:spPr>
      </p:pic>
      <p:pic>
        <p:nvPicPr>
          <p:cNvPr id="12" name="下载">
            <a:hlinkClick r:id="" action="ppaction://media"/>
            <a:extLst>
              <a:ext uri="{FF2B5EF4-FFF2-40B4-BE49-F238E27FC236}">
                <a16:creationId xmlns:a16="http://schemas.microsoft.com/office/drawing/2014/main" id="{EC10F069-72D7-430D-9ACC-53F1BECCF89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9" y="3219033"/>
            <a:ext cx="244475" cy="244475"/>
          </a:xfrm>
          <a:prstGeom prst="rect">
            <a:avLst/>
          </a:prstGeom>
        </p:spPr>
      </p:pic>
      <p:pic>
        <p:nvPicPr>
          <p:cNvPr id="13" name="下载 (1)">
            <a:hlinkClick r:id="" action="ppaction://media"/>
            <a:extLst>
              <a:ext uri="{FF2B5EF4-FFF2-40B4-BE49-F238E27FC236}">
                <a16:creationId xmlns:a16="http://schemas.microsoft.com/office/drawing/2014/main" id="{A5271389-BCCA-4BBE-8B6F-500DFE2F023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618844"/>
            <a:ext cx="244475" cy="244475"/>
          </a:xfrm>
          <a:prstGeom prst="rect">
            <a:avLst/>
          </a:prstGeom>
        </p:spPr>
      </p:pic>
      <p:pic>
        <p:nvPicPr>
          <p:cNvPr id="14" name="下载 (2)">
            <a:hlinkClick r:id="" action="ppaction://media"/>
            <a:extLst>
              <a:ext uri="{FF2B5EF4-FFF2-40B4-BE49-F238E27FC236}">
                <a16:creationId xmlns:a16="http://schemas.microsoft.com/office/drawing/2014/main" id="{5EE3E68D-82CD-48EE-97D9-AB1A4AF3F8E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985691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9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4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87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4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3357380-1313-4455-87EF-A0C9B1FF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CEE633-B4FA-44E4-9A67-F155FCB3BD3C}"/>
              </a:ext>
            </a:extLst>
          </p:cNvPr>
          <p:cNvSpPr txBox="1"/>
          <p:nvPr/>
        </p:nvSpPr>
        <p:spPr>
          <a:xfrm>
            <a:off x="653143" y="749395"/>
            <a:ext cx="7129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Weakness and Limitation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1713F8-3B90-4363-A6ED-DFD0CFD266D3}"/>
              </a:ext>
            </a:extLst>
          </p:cNvPr>
          <p:cNvSpPr txBox="1"/>
          <p:nvPr/>
        </p:nvSpPr>
        <p:spPr>
          <a:xfrm>
            <a:off x="653142" y="3900257"/>
            <a:ext cx="677206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The inference time of </a:t>
            </a:r>
            <a:r>
              <a:rPr lang="en-GB" b="1" dirty="0" err="1"/>
              <a:t>WaveNet</a:t>
            </a:r>
            <a:r>
              <a:rPr lang="en-GB" b="1" dirty="0"/>
              <a:t> which is </a:t>
            </a:r>
            <a:r>
              <a:rPr lang="en-GB" b="1" dirty="0">
                <a:solidFill>
                  <a:srgbClr val="FF0000"/>
                </a:solidFill>
              </a:rPr>
              <a:t>too long.</a:t>
            </a:r>
          </a:p>
          <a:p>
            <a:r>
              <a:rPr lang="en-GB" b="1" dirty="0"/>
              <a:t>The inference time on </a:t>
            </a:r>
            <a:r>
              <a:rPr lang="en-GB" b="1" dirty="0" err="1">
                <a:solidFill>
                  <a:srgbClr val="FF0000"/>
                </a:solidFill>
              </a:rPr>
              <a:t>Tacotron</a:t>
            </a:r>
            <a:r>
              <a:rPr lang="en-GB" b="1" dirty="0">
                <a:solidFill>
                  <a:srgbClr val="FF0000"/>
                </a:solidFill>
              </a:rPr>
              <a:t> is only 38 seconds including two above sentence </a:t>
            </a:r>
            <a:r>
              <a:rPr lang="en-GB" b="1" dirty="0"/>
              <a:t>while </a:t>
            </a:r>
            <a:r>
              <a:rPr lang="en-GB" b="1" dirty="0" err="1">
                <a:solidFill>
                  <a:srgbClr val="FF0000"/>
                </a:solidFill>
              </a:rPr>
              <a:t>WaveNet</a:t>
            </a:r>
            <a:r>
              <a:rPr lang="en-GB" b="1" dirty="0">
                <a:solidFill>
                  <a:srgbClr val="FF0000"/>
                </a:solidFill>
              </a:rPr>
              <a:t> is 38 </a:t>
            </a:r>
            <a:r>
              <a:rPr lang="en-GB" b="1" dirty="0" err="1">
                <a:solidFill>
                  <a:srgbClr val="FF0000"/>
                </a:solidFill>
              </a:rPr>
              <a:t>miniutes</a:t>
            </a:r>
            <a:r>
              <a:rPr lang="en-GB" b="1" dirty="0">
                <a:solidFill>
                  <a:srgbClr val="FF0000"/>
                </a:solidFill>
              </a:rPr>
              <a:t> and 1 hour 10 minutes.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BBCF0D-07F8-4DFA-B6EF-08A58F00C497}"/>
              </a:ext>
            </a:extLst>
          </p:cNvPr>
          <p:cNvSpPr txBox="1"/>
          <p:nvPr/>
        </p:nvSpPr>
        <p:spPr>
          <a:xfrm>
            <a:off x="653143" y="1211060"/>
            <a:ext cx="73736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Example Sentence:</a:t>
            </a:r>
          </a:p>
          <a:p>
            <a:r>
              <a:rPr lang="en-GB" dirty="0"/>
              <a:t>• Data science is by nature at the core of all modern transdisciplinary scientific</a:t>
            </a:r>
          </a:p>
          <a:p>
            <a:r>
              <a:rPr lang="en-GB" dirty="0"/>
              <a:t>activities, as it involves the whole life cycle of data, from acquisition and</a:t>
            </a:r>
          </a:p>
          <a:p>
            <a:r>
              <a:rPr lang="en-GB" dirty="0"/>
              <a:t>exploration to analysis and communication of the results.</a:t>
            </a:r>
          </a:p>
          <a:p>
            <a:endParaRPr lang="en-GB" dirty="0"/>
          </a:p>
          <a:p>
            <a:r>
              <a:rPr lang="en-GB" dirty="0"/>
              <a:t>• Data science is not only concerned with the tools and methods to obtain,</a:t>
            </a:r>
          </a:p>
          <a:p>
            <a:r>
              <a:rPr lang="en-GB" dirty="0"/>
              <a:t>manage and analyse data: it is also about extracting value from data and</a:t>
            </a:r>
          </a:p>
          <a:p>
            <a:r>
              <a:rPr lang="en-GB" dirty="0"/>
              <a:t>translating it from asset to product. Launched on 1st April 2014, the Data</a:t>
            </a:r>
          </a:p>
          <a:p>
            <a:r>
              <a:rPr lang="en-GB" dirty="0"/>
              <a:t>Science Institute at Imperial College London aims to enhance Imperials excellence</a:t>
            </a:r>
          </a:p>
          <a:p>
            <a:r>
              <a:rPr lang="en-GB" dirty="0"/>
              <a:t>in data driven research across its faculties by fulfilling the following</a:t>
            </a:r>
          </a:p>
          <a:p>
            <a:r>
              <a:rPr lang="en-GB" dirty="0"/>
              <a:t>objectives.</a:t>
            </a:r>
          </a:p>
          <a:p>
            <a:endParaRPr lang="en-GB" dirty="0"/>
          </a:p>
        </p:txBody>
      </p:sp>
      <p:pic>
        <p:nvPicPr>
          <p:cNvPr id="7" name="DSI">
            <a:hlinkClick r:id="" action="ppaction://media"/>
            <a:extLst>
              <a:ext uri="{FF2B5EF4-FFF2-40B4-BE49-F238E27FC236}">
                <a16:creationId xmlns:a16="http://schemas.microsoft.com/office/drawing/2014/main" id="{EFBAC24C-8C33-4C14-8679-8F49F6788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3" y="1498605"/>
            <a:ext cx="244475" cy="244475"/>
          </a:xfrm>
          <a:prstGeom prst="rect">
            <a:avLst/>
          </a:prstGeom>
        </p:spPr>
      </p:pic>
      <p:pic>
        <p:nvPicPr>
          <p:cNvPr id="8" name="DSI(2)">
            <a:hlinkClick r:id="" action="ppaction://media"/>
            <a:extLst>
              <a:ext uri="{FF2B5EF4-FFF2-40B4-BE49-F238E27FC236}">
                <a16:creationId xmlns:a16="http://schemas.microsoft.com/office/drawing/2014/main" id="{FFB7D300-5AD9-4CDA-AA7B-44D0059A13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2" y="2505994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8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6A930E-8A2F-4D04-B62A-E7A8F8AB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482600"/>
            <a:ext cx="2522980" cy="1197986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defTabSz="914400"/>
            <a:r>
              <a:rPr lang="en-US" sz="2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6382C3-4E4C-4721-BDAD-B62E6F448BC9}"/>
              </a:ext>
            </a:extLst>
          </p:cNvPr>
          <p:cNvSpPr txBox="1"/>
          <p:nvPr/>
        </p:nvSpPr>
        <p:spPr>
          <a:xfrm>
            <a:off x="3641749" y="1761965"/>
            <a:ext cx="5003799" cy="170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The compressed model using </a:t>
            </a:r>
            <a:r>
              <a:rPr lang="en-US" sz="1400" dirty="0">
                <a:solidFill>
                  <a:srgbClr val="FF0000"/>
                </a:solidFill>
              </a:rPr>
              <a:t>Dropout and </a:t>
            </a:r>
            <a:r>
              <a:rPr lang="en-US" sz="1400" dirty="0" err="1">
                <a:solidFill>
                  <a:srgbClr val="FF0000"/>
                </a:solidFill>
              </a:rPr>
              <a:t>Zoneout</a:t>
            </a:r>
            <a:r>
              <a:rPr lang="en-US" sz="1400" dirty="0">
                <a:solidFill>
                  <a:srgbClr val="FF0000"/>
                </a:solidFill>
              </a:rPr>
              <a:t> to avoid the overfitting problems</a:t>
            </a:r>
            <a:r>
              <a:rPr lang="en-US" sz="1400" dirty="0"/>
              <a:t> and also delete the final duplicated layers of convolution to the </a:t>
            </a:r>
            <a:r>
              <a:rPr lang="en-US" sz="1400" dirty="0" err="1"/>
              <a:t>WaveNet</a:t>
            </a:r>
            <a:r>
              <a:rPr lang="en-US" sz="1400" dirty="0"/>
              <a:t> part will still </a:t>
            </a:r>
            <a:r>
              <a:rPr lang="en-US" sz="1400" dirty="0">
                <a:solidFill>
                  <a:srgbClr val="FF0000"/>
                </a:solidFill>
              </a:rPr>
              <a:t>make the inference much more faster.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Some more </a:t>
            </a:r>
            <a:r>
              <a:rPr lang="en-US" sz="1400" dirty="0">
                <a:solidFill>
                  <a:srgbClr val="FF0000"/>
                </a:solidFill>
              </a:rPr>
              <a:t>advanced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r>
              <a:rPr lang="en-US" sz="1400" dirty="0">
                <a:solidFill>
                  <a:srgbClr val="FF0000"/>
                </a:solidFill>
              </a:rPr>
              <a:t> structures </a:t>
            </a:r>
            <a:r>
              <a:rPr lang="en-US" sz="1400" dirty="0"/>
              <a:t>need to be tested for improving the time of inference of the </a:t>
            </a:r>
            <a:r>
              <a:rPr lang="en-US" sz="1400" dirty="0" err="1"/>
              <a:t>WaveNet</a:t>
            </a:r>
            <a:r>
              <a:rPr lang="en-US" sz="1400" dirty="0"/>
              <a:t> structure discussed in this project, </a:t>
            </a:r>
            <a:r>
              <a:rPr lang="en-US" sz="1400" dirty="0">
                <a:solidFill>
                  <a:srgbClr val="FF0000"/>
                </a:solidFill>
              </a:rPr>
              <a:t>such as Parallel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endParaRPr lang="en-US" sz="1400" dirty="0">
              <a:solidFill>
                <a:srgbClr val="FF0000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B7330E2-2CE2-4C18-9335-5ED6C051D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3321" y="4767262"/>
            <a:ext cx="3434826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400088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4493CD62-9CD1-425C-AA27-631163DE2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110" y="1767200"/>
            <a:ext cx="4703104" cy="299822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C66988F-850A-41E6-BF5C-C1F21F8E7F48}"/>
              </a:ext>
            </a:extLst>
          </p:cNvPr>
          <p:cNvSpPr txBox="1"/>
          <p:nvPr/>
        </p:nvSpPr>
        <p:spPr>
          <a:xfrm>
            <a:off x="5080635" y="2114550"/>
            <a:ext cx="36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/>
              <a:t>The cell state can be seen as a conveyor belt.</a:t>
            </a:r>
          </a:p>
          <a:p>
            <a:pPr marL="342900" indent="-342900">
              <a:buAutoNum type="arabicPeriod"/>
            </a:pPr>
            <a:r>
              <a:rPr lang="en-GB" sz="1800" dirty="0"/>
              <a:t>Only with some minor linear interactions, it runs straight down the entire chain.</a:t>
            </a:r>
          </a:p>
          <a:p>
            <a:pPr marL="342900" indent="-342900">
              <a:buAutoNum type="arabicPeriod"/>
            </a:pPr>
            <a:r>
              <a:rPr lang="en-GB" sz="1800" dirty="0"/>
              <a:t>Information can just flow along the cell state with data unchanged.</a:t>
            </a:r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CD908E17-7F92-4631-A4F6-AE1EFE166C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FC86562-1464-4A31-9FAA-575ECD55DB14}"/>
              </a:ext>
            </a:extLst>
          </p:cNvPr>
          <p:cNvSpPr txBox="1">
            <a:spLocks/>
          </p:cNvSpPr>
          <p:nvPr/>
        </p:nvSpPr>
        <p:spPr>
          <a:xfrm>
            <a:off x="1021666" y="1228264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F4EC99"/>
                </a:solidFill>
              </a:rPr>
              <a:t>LSTM </a:t>
            </a:r>
            <a:r>
              <a:rPr lang="en-US" dirty="0" err="1">
                <a:solidFill>
                  <a:srgbClr val="F4EC99"/>
                </a:solidFill>
              </a:rPr>
              <a:t>dETAILS</a:t>
            </a:r>
            <a:endParaRPr lang="en-US" dirty="0">
              <a:solidFill>
                <a:srgbClr val="F4E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2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51BB230-86A8-42F2-AE63-6E8EF1B6E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441" y="1920706"/>
            <a:ext cx="4231679" cy="1200630"/>
          </a:xfrm>
        </p:spPr>
        <p:txBody>
          <a:bodyPr/>
          <a:lstStyle/>
          <a:p>
            <a:pPr algn="ctr"/>
            <a:r>
              <a:rPr lang="en-GB" sz="8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7959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21666" y="1228264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D362AFE-3975-4AA2-A2D3-0FAEC97D7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859" y="1970049"/>
            <a:ext cx="7058193" cy="25409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4720590" y="1840053"/>
            <a:ext cx="4080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Forget Gate: </a:t>
            </a:r>
          </a:p>
          <a:p>
            <a:r>
              <a:rPr lang="en-GB" sz="1800" dirty="0"/>
              <a:t>1. h is hidden state</a:t>
            </a:r>
          </a:p>
          <a:p>
            <a:r>
              <a:rPr lang="en-GB" sz="1800" dirty="0"/>
              <a:t>2. The decision is made by a sigmoid layer called Forget Gate Layer.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77789" y="3764957"/>
            <a:ext cx="3446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Forget Gate decide which data should run through the cell state.</a:t>
            </a:r>
          </a:p>
          <a:p>
            <a:endParaRPr lang="en-GB" sz="18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6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E9E292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E9E292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E9E29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22F6A69-ECB2-43E2-B7F7-C7E082B32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615" y="2432145"/>
            <a:ext cx="6206086" cy="21410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713F5-102D-450B-A254-C3901B604CC4}"/>
              </a:ext>
            </a:extLst>
          </p:cNvPr>
          <p:cNvSpPr txBox="1"/>
          <p:nvPr/>
        </p:nvSpPr>
        <p:spPr>
          <a:xfrm>
            <a:off x="4572000" y="1733125"/>
            <a:ext cx="3858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Update Gate:</a:t>
            </a:r>
          </a:p>
          <a:p>
            <a:pPr marL="342900" indent="-342900">
              <a:buAutoNum type="arabicPeriod"/>
            </a:pPr>
            <a:r>
              <a:rPr lang="en-GB" sz="1600" dirty="0"/>
              <a:t>Firstly, a sigmoid layer called input gate decides which values to update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A tanh layer creates a vector of new candidate values Ct that could be added to the state.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199C6D-500D-43C0-B455-6AE02F0D21D4}"/>
              </a:ext>
            </a:extLst>
          </p:cNvPr>
          <p:cNvSpPr txBox="1"/>
          <p:nvPr/>
        </p:nvSpPr>
        <p:spPr>
          <a:xfrm>
            <a:off x="4954905" y="4054439"/>
            <a:ext cx="321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Update Gate decides which values to update to the cell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B9D547-15F1-4CDE-9BE6-244C6BCA1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33" y="1777807"/>
            <a:ext cx="8420533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4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F1F9B325-C8D5-4FED-8188-BF59C7E4C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1" y="2287747"/>
            <a:ext cx="6143573" cy="2243034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3411855" y="1714500"/>
            <a:ext cx="5600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Output Gate: </a:t>
            </a:r>
          </a:p>
          <a:p>
            <a:r>
              <a:rPr lang="en-GB" sz="1600" dirty="0"/>
              <a:t>1. Sigmoid layer decides what parts of the cell state to output</a:t>
            </a:r>
          </a:p>
          <a:p>
            <a:r>
              <a:rPr lang="en-GB" sz="1600" dirty="0"/>
              <a:t>2. Tanh where to rescale the values between 0 and 1 and multiply it to the output of sigmoid gate,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54929" y="3884450"/>
            <a:ext cx="3446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Output Gate decide what need to be output</a:t>
            </a:r>
          </a:p>
        </p:txBody>
      </p:sp>
    </p:spTree>
    <p:extLst>
      <p:ext uri="{BB962C8B-B14F-4D97-AF65-F5344CB8AC3E}">
        <p14:creationId xmlns:p14="http://schemas.microsoft.com/office/powerpoint/2010/main" val="28627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  <a:endParaRPr lang="en-US" sz="25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505677" y="3127875"/>
            <a:ext cx="2743200" cy="1144198"/>
          </a:xfr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Sequence to sequence Model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58392DE-B3EB-4169-A878-22934FC3F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229" y="240882"/>
            <a:ext cx="3172626" cy="20981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451B27-C881-40F1-A4D6-A79E39A90831}"/>
              </a:ext>
            </a:extLst>
          </p:cNvPr>
          <p:cNvSpPr txBox="1"/>
          <p:nvPr/>
        </p:nvSpPr>
        <p:spPr>
          <a:xfrm>
            <a:off x="3634740" y="2277171"/>
            <a:ext cx="5366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/>
              <a:t>1</a:t>
            </a:r>
            <a:r>
              <a:rPr lang="en-US" altLang="zh-CN" sz="2000" dirty="0"/>
              <a:t>. </a:t>
            </a:r>
            <a:r>
              <a:rPr lang="en-GB" sz="2000" dirty="0"/>
              <a:t>Both of these parts </a:t>
            </a:r>
            <a:r>
              <a:rPr lang="en-GB" sz="2000" dirty="0">
                <a:solidFill>
                  <a:srgbClr val="FF0000"/>
                </a:solidFill>
              </a:rPr>
              <a:t>are two different models combined</a:t>
            </a:r>
            <a:r>
              <a:rPr lang="en-GB" sz="2000" dirty="0"/>
              <a:t> to form one giant network.</a:t>
            </a:r>
          </a:p>
          <a:p>
            <a:r>
              <a:rPr lang="en-GB" altLang="zh-CN" sz="2000" dirty="0"/>
              <a:t>2</a:t>
            </a:r>
            <a:r>
              <a:rPr lang="en-US" altLang="zh-CN" sz="2000" dirty="0"/>
              <a:t>. </a:t>
            </a:r>
            <a:r>
              <a:rPr lang="en-GB" altLang="zh-CN" sz="2000" dirty="0">
                <a:solidFill>
                  <a:srgbClr val="FF0000"/>
                </a:solidFill>
              </a:rPr>
              <a:t>E</a:t>
            </a:r>
            <a:r>
              <a:rPr lang="en-US" altLang="zh-CN" sz="2000" dirty="0" err="1">
                <a:solidFill>
                  <a:srgbClr val="FF0000"/>
                </a:solidFill>
              </a:rPr>
              <a:t>ncoder</a:t>
            </a:r>
            <a:r>
              <a:rPr lang="en-US" altLang="zh-CN" sz="2000" dirty="0"/>
              <a:t> </a:t>
            </a:r>
            <a:r>
              <a:rPr lang="en-GB" sz="2000" dirty="0"/>
              <a:t>network is to </a:t>
            </a:r>
            <a:r>
              <a:rPr lang="en-GB" sz="2000" dirty="0">
                <a:solidFill>
                  <a:srgbClr val="FF0000"/>
                </a:solidFill>
              </a:rPr>
              <a:t>understand</a:t>
            </a:r>
            <a:r>
              <a:rPr lang="en-GB" sz="2000" dirty="0"/>
              <a:t> the </a:t>
            </a:r>
            <a:r>
              <a:rPr lang="en-GB" sz="2000" dirty="0">
                <a:solidFill>
                  <a:srgbClr val="FF0000"/>
                </a:solidFill>
              </a:rPr>
              <a:t>input</a:t>
            </a:r>
            <a:r>
              <a:rPr lang="en-GB" sz="2000" dirty="0"/>
              <a:t> sequence, and </a:t>
            </a:r>
            <a:r>
              <a:rPr lang="en-GB" sz="2000" dirty="0">
                <a:solidFill>
                  <a:srgbClr val="FF0000"/>
                </a:solidFill>
              </a:rPr>
              <a:t>transform</a:t>
            </a:r>
            <a:r>
              <a:rPr lang="en-GB" sz="2000" dirty="0"/>
              <a:t> into a </a:t>
            </a:r>
            <a:r>
              <a:rPr lang="en-GB" sz="2000" dirty="0">
                <a:solidFill>
                  <a:srgbClr val="FF0000"/>
                </a:solidFill>
              </a:rPr>
              <a:t>smaller</a:t>
            </a:r>
            <a:r>
              <a:rPr lang="en-GB" sz="2000" dirty="0"/>
              <a:t> dimensional </a:t>
            </a:r>
            <a:r>
              <a:rPr lang="en-GB" sz="2000" dirty="0">
                <a:solidFill>
                  <a:srgbClr val="FF0000"/>
                </a:solidFill>
              </a:rPr>
              <a:t>representation</a:t>
            </a:r>
            <a:r>
              <a:rPr lang="en-GB" sz="2000" dirty="0"/>
              <a:t>. </a:t>
            </a:r>
          </a:p>
          <a:p>
            <a:r>
              <a:rPr lang="en-GB" sz="2000" dirty="0"/>
              <a:t>3. Forwarded to a </a:t>
            </a:r>
            <a:r>
              <a:rPr lang="en-GB" sz="2000" dirty="0">
                <a:solidFill>
                  <a:srgbClr val="FF0000"/>
                </a:solidFill>
              </a:rPr>
              <a:t>decoder</a:t>
            </a:r>
            <a:r>
              <a:rPr lang="en-GB" sz="2000" dirty="0"/>
              <a:t> network to </a:t>
            </a:r>
            <a:r>
              <a:rPr lang="en-GB" sz="2000" dirty="0">
                <a:solidFill>
                  <a:srgbClr val="FF0000"/>
                </a:solidFill>
              </a:rPr>
              <a:t>generates</a:t>
            </a:r>
            <a:r>
              <a:rPr lang="en-GB" sz="2000" dirty="0"/>
              <a:t> a sequence of its own as </a:t>
            </a:r>
            <a:r>
              <a:rPr lang="en-GB" sz="2000" dirty="0">
                <a:solidFill>
                  <a:srgbClr val="FF0000"/>
                </a:solidFill>
              </a:rPr>
              <a:t>output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04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mperial College Postgraduate Template">
  <a:themeElements>
    <a:clrScheme name="Imperial College Postgraduate Template">
      <a:dk1>
        <a:srgbClr val="000000"/>
      </a:dk1>
      <a:lt1>
        <a:sysClr val="window" lastClr="FFFFFF"/>
      </a:lt1>
      <a:dk2>
        <a:srgbClr val="002147"/>
      </a:dk2>
      <a:lt2>
        <a:srgbClr val="EBEEEE"/>
      </a:lt2>
      <a:accent1>
        <a:srgbClr val="003E74"/>
      </a:accent1>
      <a:accent2>
        <a:srgbClr val="006EAF"/>
      </a:accent2>
      <a:accent3>
        <a:srgbClr val="0085CA"/>
      </a:accent3>
      <a:accent4>
        <a:srgbClr val="0CA1CD"/>
      </a:accent4>
      <a:accent5>
        <a:srgbClr val="9D9D9D"/>
      </a:accent5>
      <a:accent6>
        <a:srgbClr val="D4EFFC"/>
      </a:accent6>
      <a:hlink>
        <a:srgbClr val="0563C1"/>
      </a:hlink>
      <a:folHlink>
        <a:srgbClr val="772583"/>
      </a:folHlink>
    </a:clrScheme>
    <a:fontScheme name="Imperial College Postgradu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3763</TotalTime>
  <Words>1786</Words>
  <Application>Microsoft Office PowerPoint</Application>
  <PresentationFormat>全屏显示(16:9)</PresentationFormat>
  <Paragraphs>289</Paragraphs>
  <Slides>50</Slides>
  <Notes>9</Notes>
  <HiddenSlides>0</HiddenSlides>
  <MMClips>14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4" baseType="lpstr">
      <vt:lpstr>AbsaraSansHeadOT-Bold</vt:lpstr>
      <vt:lpstr>Arial</vt:lpstr>
      <vt:lpstr>Calibri</vt:lpstr>
      <vt:lpstr>Imperial College Postgraduate Template</vt:lpstr>
      <vt:lpstr>PowerPoint 演示文稿</vt:lpstr>
      <vt:lpstr>Main Content</vt:lpstr>
      <vt:lpstr>Background sTUDY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Transform of Mel-spectrogram</vt:lpstr>
      <vt:lpstr>Background Studying</vt:lpstr>
      <vt:lpstr>Network Design</vt:lpstr>
      <vt:lpstr>Network design</vt:lpstr>
      <vt:lpstr>Network design</vt:lpstr>
      <vt:lpstr>Word Embedding Example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Implementation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Implementation Process</vt:lpstr>
      <vt:lpstr>Implementation Process</vt:lpstr>
      <vt:lpstr>eVALUATION</vt:lpstr>
      <vt:lpstr>Evaluation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Araujo</dc:creator>
  <cp:lastModifiedBy>Xie, Fei</cp:lastModifiedBy>
  <cp:revision>854</cp:revision>
  <dcterms:created xsi:type="dcterms:W3CDTF">2016-05-23T13:40:31Z</dcterms:created>
  <dcterms:modified xsi:type="dcterms:W3CDTF">2018-09-04T10:07:08Z</dcterms:modified>
</cp:coreProperties>
</file>

<file path=docProps/thumbnail.jpeg>
</file>